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Lora"/>
      <p:regular r:id="rId40"/>
      <p:bold r:id="rId41"/>
      <p:italic r:id="rId42"/>
      <p:boldItalic r:id="rId43"/>
    </p:embeddedFont>
    <p:embeddedFont>
      <p:font typeface="Quattrocento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ora-regular.fntdata"/><Relationship Id="rId20" Type="http://schemas.openxmlformats.org/officeDocument/2006/relationships/slide" Target="slides/slide15.xml"/><Relationship Id="rId42" Type="http://schemas.openxmlformats.org/officeDocument/2006/relationships/font" Target="fonts/Lora-italic.fntdata"/><Relationship Id="rId41" Type="http://schemas.openxmlformats.org/officeDocument/2006/relationships/font" Target="fonts/Lora-bold.fntdata"/><Relationship Id="rId22" Type="http://schemas.openxmlformats.org/officeDocument/2006/relationships/slide" Target="slides/slide17.xml"/><Relationship Id="rId44" Type="http://schemas.openxmlformats.org/officeDocument/2006/relationships/font" Target="fonts/QuattrocentoSans-regular.fntdata"/><Relationship Id="rId21" Type="http://schemas.openxmlformats.org/officeDocument/2006/relationships/slide" Target="slides/slide16.xml"/><Relationship Id="rId43" Type="http://schemas.openxmlformats.org/officeDocument/2006/relationships/font" Target="fonts/Lora-boldItalic.fntdata"/><Relationship Id="rId24" Type="http://schemas.openxmlformats.org/officeDocument/2006/relationships/slide" Target="slides/slide19.xml"/><Relationship Id="rId46" Type="http://schemas.openxmlformats.org/officeDocument/2006/relationships/font" Target="fonts/QuattrocentoSans-italic.fntdata"/><Relationship Id="rId23" Type="http://schemas.openxmlformats.org/officeDocument/2006/relationships/slide" Target="slides/slide18.xml"/><Relationship Id="rId45" Type="http://schemas.openxmlformats.org/officeDocument/2006/relationships/font" Target="fonts/Quattrocento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Quattrocento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12" name="Shape 212"/>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21" name="Shape 221"/>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30" name="Shape 230"/>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69850" lvl="0" marL="0" rtl="0">
              <a:spcBef>
                <a:spcPts val="0"/>
              </a:spcBef>
              <a:buClr>
                <a:schemeClr val="dk1"/>
              </a:buClr>
              <a:buSzPts val="1100"/>
              <a:buFont typeface="Arial"/>
              <a:buNone/>
            </a:pPr>
            <a:r>
              <a:rPr lang="en" sz="1200">
                <a:solidFill>
                  <a:schemeClr val="dk1"/>
                </a:solidFill>
                <a:latin typeface="Lora"/>
                <a:ea typeface="Lora"/>
                <a:cs typeface="Lora"/>
                <a:sym typeface="Lora"/>
              </a:rPr>
              <a:t>But this was a huge find for us, and we think it really helped us get a good model. The hypothesis at the time was “When electricity gets expensive, people increasingly resort to renewables”. </a:t>
            </a:r>
          </a:p>
          <a:p>
            <a:pPr indent="-69850" lvl="0" marL="0" rtl="0">
              <a:spcBef>
                <a:spcPts val="0"/>
              </a:spcBef>
              <a:buClr>
                <a:schemeClr val="dk1"/>
              </a:buClr>
              <a:buSzPts val="1100"/>
              <a:buFont typeface="Arial"/>
              <a:buNone/>
            </a:pPr>
            <a:r>
              <a:t/>
            </a:r>
            <a:endParaRPr sz="1200">
              <a:solidFill>
                <a:schemeClr val="dk1"/>
              </a:solidFill>
              <a:latin typeface="Lora"/>
              <a:ea typeface="Lora"/>
              <a:cs typeface="Lora"/>
              <a:sym typeface="Lora"/>
            </a:endParaRPr>
          </a:p>
          <a:p>
            <a:pPr indent="-69850" lvl="0" marL="0" rtl="0">
              <a:spcBef>
                <a:spcPts val="0"/>
              </a:spcBef>
              <a:buClr>
                <a:schemeClr val="dk1"/>
              </a:buClr>
              <a:buSzPts val="1100"/>
              <a:buFont typeface="Arial"/>
              <a:buNone/>
            </a:pPr>
            <a:r>
              <a:rPr lang="en" sz="1200">
                <a:solidFill>
                  <a:schemeClr val="dk1"/>
                </a:solidFill>
                <a:latin typeface="Lora"/>
                <a:ea typeface="Lora"/>
                <a:cs typeface="Lora"/>
                <a:sym typeface="Lora"/>
              </a:rPr>
              <a:t>Perturbances, political events and stuff that cant be modeled</a:t>
            </a:r>
          </a:p>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Why is this problem hard? Nobody has solved this problem</a:t>
            </a:r>
          </a:p>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Make a sexy presentation,: talk about assumptions that you made, models, what you used from the class, future applications. </a:t>
            </a:r>
          </a:p>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Talk about the problem clearly and why it is difficult, what approaches have you taken and why are those approaches valuable, </a:t>
            </a:r>
          </a:p>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Extrapolating from solar if renewable model is amazing. </a:t>
            </a:r>
          </a:p>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Sound like experts tomorrow and sound proud of the work that you have done. </a:t>
            </a:r>
          </a:p>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Have good visualizations. They want to see graphs. </a:t>
            </a:r>
          </a:p>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Graded on effort, Logic and Clarity; show pictures that tie into the story, no big question marks “What are they talking about?”, no crazy visualization, no talking about stuff you don’t understand what you’ve done. </a:t>
            </a:r>
          </a:p>
          <a:p>
            <a:pPr indent="0" lvl="0" marL="0" rtl="0">
              <a:spcBef>
                <a:spcPts val="0"/>
              </a:spcBef>
              <a:buNone/>
            </a:pPr>
            <a:r>
              <a:rPr lang="en" sz="1200">
                <a:solidFill>
                  <a:schemeClr val="dk1"/>
                </a:solidFill>
                <a:latin typeface="Calibri"/>
                <a:ea typeface="Calibri"/>
                <a:cs typeface="Calibri"/>
                <a:sym typeface="Calibri"/>
              </a:rPr>
              <a:t>You frame the result and sell it to them, but talk about the limitations. show that you’ve spent time understanding the problem. “I couldn’t do this with the model i have now” </a:t>
            </a:r>
          </a:p>
        </p:txBody>
      </p:sp>
      <p:sp>
        <p:nvSpPr>
          <p:cNvPr id="239" name="Shape 239"/>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258" name="Shape 258"/>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a:latin typeface="Lora"/>
                <a:ea typeface="Lora"/>
                <a:cs typeface="Lora"/>
                <a:sym typeface="Lora"/>
              </a:rPr>
              <a:t>But check this out. Why is this so interesting? Because it shows a potentially causal relationship. </a:t>
            </a:r>
          </a:p>
          <a:p>
            <a:pPr indent="0" lvl="0" marL="0" rtl="0">
              <a:spcBef>
                <a:spcPts val="0"/>
              </a:spcBef>
              <a:buNone/>
            </a:pPr>
            <a:r>
              <a:t/>
            </a:r>
            <a:endParaRPr sz="1200">
              <a:latin typeface="Lora"/>
              <a:ea typeface="Lora"/>
              <a:cs typeface="Lora"/>
              <a:sym typeface="Lora"/>
            </a:endParaRPr>
          </a:p>
          <a:p>
            <a:pPr indent="-69850" lvl="0" marL="0" rtl="0">
              <a:spcBef>
                <a:spcPts val="0"/>
              </a:spcBef>
              <a:buClr>
                <a:schemeClr val="dk1"/>
              </a:buClr>
              <a:buSzPts val="1100"/>
              <a:buFont typeface="Arial"/>
              <a:buNone/>
            </a:pPr>
            <a:r>
              <a:rPr lang="en" sz="1200">
                <a:latin typeface="Lora"/>
                <a:ea typeface="Lora"/>
                <a:cs typeface="Lora"/>
                <a:sym typeface="Lora"/>
              </a:rPr>
              <a:t>From a macroeconomics perspective, renewables are not well-established like Oil, Coal, or Gas, all of which have thousands of non-quantifiable factors that come into play when determining price. It turns out that the main driver behind production and consumption of renewable energy is still people. Renewable production/consumption more or less goes up when people want it, and down when people don’t want it. </a:t>
            </a:r>
          </a:p>
          <a:p>
            <a:pPr indent="0" lvl="0" marL="0" rtl="0">
              <a:spcBef>
                <a:spcPts val="0"/>
              </a:spcBef>
              <a:buNone/>
            </a:pPr>
            <a:r>
              <a:t/>
            </a:r>
            <a:endParaRPr sz="1200">
              <a:latin typeface="Lora"/>
              <a:ea typeface="Lora"/>
              <a:cs typeface="Lora"/>
              <a:sym typeface="Lora"/>
            </a:endParaRPr>
          </a:p>
          <a:p>
            <a:pPr indent="0" lvl="0" marL="0" rtl="0">
              <a:spcBef>
                <a:spcPts val="0"/>
              </a:spcBef>
              <a:buNone/>
            </a:pPr>
            <a:r>
              <a:rPr lang="en" sz="1200">
                <a:latin typeface="Lora"/>
                <a:ea typeface="Lora"/>
                <a:cs typeface="Lora"/>
                <a:sym typeface="Lora"/>
              </a:rPr>
              <a:t>When electricity is cheap, there is no incentive for people to incur the heavy startup costs of buying $10,000+ solar solutions. And when electricity gets more and more expensive and solar adoption is the best in the country, then people feel comfortable switching to renewables because the math checks out, they save money. </a:t>
            </a:r>
          </a:p>
          <a:p>
            <a:pPr indent="0" lvl="0" marL="0" rtl="0">
              <a:spcBef>
                <a:spcPts val="0"/>
              </a:spcBef>
              <a:buNone/>
            </a:pPr>
            <a:r>
              <a:t/>
            </a:r>
            <a:endParaRPr sz="1200">
              <a:latin typeface="Lora"/>
              <a:ea typeface="Lora"/>
              <a:cs typeface="Lora"/>
              <a:sym typeface="Lora"/>
            </a:endParaRPr>
          </a:p>
          <a:p>
            <a:pPr indent="0" lvl="0" marL="0" rtl="0">
              <a:spcBef>
                <a:spcPts val="0"/>
              </a:spcBef>
              <a:buNone/>
            </a:pPr>
            <a:r>
              <a:rPr lang="en" sz="1200">
                <a:latin typeface="Lora"/>
                <a:ea typeface="Lora"/>
                <a:cs typeface="Lora"/>
                <a:sym typeface="Lora"/>
              </a:rPr>
              <a:t>There’s a behavioral economics angle to this, but it basically boils down to whether or not it’s worth it for people. </a:t>
            </a:r>
          </a:p>
          <a:p>
            <a:pPr indent="0" lvl="0" marL="0" rtl="0">
              <a:spcBef>
                <a:spcPts val="0"/>
              </a:spcBef>
              <a:buNone/>
            </a:pPr>
            <a:r>
              <a:t/>
            </a:r>
            <a:endParaRPr sz="1200">
              <a:latin typeface="Lora"/>
              <a:ea typeface="Lora"/>
              <a:cs typeface="Lora"/>
              <a:sym typeface="Lora"/>
            </a:endParaRPr>
          </a:p>
          <a:p>
            <a:pPr indent="0" lvl="0" marL="0" rtl="0">
              <a:spcBef>
                <a:spcPts val="0"/>
              </a:spcBef>
              <a:buNone/>
            </a:pPr>
            <a:r>
              <a:rPr lang="en" sz="1200">
                <a:latin typeface="Lora"/>
                <a:ea typeface="Lora"/>
                <a:cs typeface="Lora"/>
                <a:sym typeface="Lora"/>
              </a:rPr>
              <a:t>This shows that there is a quantifiable relationship between adoption of renewable energy and the price of electricity, and that is great news for our model! It basically means that, because of its relatively renewable-friendly climate, California energy prices can be a lot more predictable than probably the rest of the country. </a:t>
            </a:r>
          </a:p>
          <a:p>
            <a:pPr indent="0" lvl="0" marL="0" rtl="0">
              <a:spcBef>
                <a:spcPts val="0"/>
              </a:spcBef>
              <a:buNone/>
            </a:pPr>
            <a:r>
              <a:t/>
            </a:r>
            <a:endParaRPr sz="1200">
              <a:latin typeface="Lora"/>
              <a:ea typeface="Lora"/>
              <a:cs typeface="Lora"/>
              <a:sym typeface="Lora"/>
            </a:endParaRPr>
          </a:p>
          <a:p>
            <a:pPr indent="0" lvl="0" marL="0" rtl="0">
              <a:spcBef>
                <a:spcPts val="0"/>
              </a:spcBef>
              <a:buNone/>
            </a:pPr>
            <a:r>
              <a:rPr lang="en" sz="1200">
                <a:latin typeface="Lora"/>
                <a:ea typeface="Lora"/>
                <a:cs typeface="Lora"/>
                <a:sym typeface="Lora"/>
              </a:rPr>
              <a:t>Huge finding. More than a third of our features were renewables, so this really made prices in California much more predictable, and it’s definitely something that we can’t rely on for the rest of the country, so our model is really tuned for California. </a:t>
            </a:r>
          </a:p>
        </p:txBody>
      </p:sp>
      <p:sp>
        <p:nvSpPr>
          <p:cNvPr id="268" name="Shape 268"/>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sz="1200">
                <a:latin typeface="Lora"/>
                <a:ea typeface="Lora"/>
                <a:cs typeface="Lora"/>
                <a:sym typeface="Lora"/>
              </a:rPr>
              <a:t>So here was the plan for prediction. After trying tens of different ideas up until literally the last second (Alex knows what we’re talking about), we started with a relatively simple time series prediction. </a:t>
            </a:r>
          </a:p>
          <a:p>
            <a:pPr indent="-69850" lvl="0" marL="0">
              <a:spcBef>
                <a:spcPts val="0"/>
              </a:spcBef>
              <a:buClr>
                <a:schemeClr val="dk1"/>
              </a:buClr>
              <a:buSzPts val="1100"/>
              <a:buFont typeface="Arial"/>
              <a:buNone/>
            </a:pPr>
            <a:r>
              <a:t/>
            </a:r>
            <a:endParaRPr sz="1200">
              <a:latin typeface="Lora"/>
              <a:ea typeface="Lora"/>
              <a:cs typeface="Lora"/>
              <a:sym typeface="Lora"/>
            </a:endParaRPr>
          </a:p>
          <a:p>
            <a:pPr indent="0" lvl="0" marL="0" rtl="0">
              <a:spcBef>
                <a:spcPts val="0"/>
              </a:spcBef>
              <a:buNone/>
            </a:pPr>
            <a:r>
              <a:t/>
            </a:r>
            <a:endParaRPr sz="1200">
              <a:latin typeface="Lora"/>
              <a:ea typeface="Lora"/>
              <a:cs typeface="Lora"/>
              <a:sym typeface="Lor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319" name="Shape 319"/>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latin typeface="Lora"/>
                <a:ea typeface="Lora"/>
                <a:cs typeface="Lora"/>
                <a:sym typeface="Lora"/>
              </a:rPr>
              <a:t>Solar is interesting, although we will get into the politics in a second. </a:t>
            </a:r>
          </a:p>
        </p:txBody>
      </p:sp>
      <p:sp>
        <p:nvSpPr>
          <p:cNvPr id="341" name="Shape 341"/>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a:spcBef>
                <a:spcPts val="0"/>
              </a:spcBef>
              <a:buNone/>
            </a:pPr>
            <a:r>
              <a:rPr lang="en" sz="1200">
                <a:latin typeface="Lora"/>
                <a:ea typeface="Lora"/>
                <a:cs typeface="Lora"/>
                <a:sym typeface="Lora"/>
              </a:rPr>
              <a:t>Always within 1 Cent from True Values. These are, on average, off by .38 cents.</a:t>
            </a:r>
          </a:p>
          <a:p>
            <a:pPr indent="0" lvl="0" marL="0" rtl="0">
              <a:spcBef>
                <a:spcPts val="0"/>
              </a:spcBef>
              <a:buNone/>
            </a:pPr>
            <a:r>
              <a:rPr lang="en" sz="1200">
                <a:latin typeface="Lora"/>
                <a:ea typeface="Lora"/>
                <a:cs typeface="Lora"/>
                <a:sym typeface="Lora"/>
              </a:rPr>
              <a:t>For 5 years, it works bad with an MSE of  4.972</a:t>
            </a:r>
          </a:p>
        </p:txBody>
      </p:sp>
      <p:sp>
        <p:nvSpPr>
          <p:cNvPr id="363" name="Shape 363"/>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sz="1200">
                <a:latin typeface="Lora"/>
                <a:ea typeface="Lora"/>
                <a:cs typeface="Lora"/>
                <a:sym typeface="Lora"/>
              </a:rPr>
              <a:t>Always within 1 Cent from True Values. These are, on average, off by .38 cents.</a:t>
            </a:r>
          </a:p>
          <a:p>
            <a:pPr indent="0" lvl="0" marL="0" rtl="0">
              <a:spcBef>
                <a:spcPts val="0"/>
              </a:spcBef>
              <a:buNone/>
            </a:pPr>
            <a:r>
              <a:rPr lang="en" sz="1200">
                <a:latin typeface="Lora"/>
                <a:ea typeface="Lora"/>
                <a:cs typeface="Lora"/>
                <a:sym typeface="Lora"/>
              </a:rPr>
              <a:t>For 5 years, it works bad with an MSE of  4.972</a:t>
            </a:r>
          </a:p>
        </p:txBody>
      </p:sp>
      <p:sp>
        <p:nvSpPr>
          <p:cNvPr id="377" name="Shape 377"/>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t/>
            </a:r>
            <a:endParaRPr sz="1200">
              <a:latin typeface="Lora"/>
              <a:ea typeface="Lora"/>
              <a:cs typeface="Lora"/>
              <a:sym typeface="Lora"/>
            </a:endParaRPr>
          </a:p>
          <a:p>
            <a:pPr indent="-69850" lvl="0" marL="0">
              <a:spcBef>
                <a:spcPts val="0"/>
              </a:spcBef>
              <a:buClr>
                <a:schemeClr val="dk1"/>
              </a:buClr>
              <a:buSzPts val="1100"/>
              <a:buFont typeface="Arial"/>
              <a:buNone/>
            </a:pPr>
            <a:r>
              <a:rPr lang="en" sz="1200">
                <a:latin typeface="Lora"/>
                <a:ea typeface="Lora"/>
                <a:cs typeface="Lora"/>
                <a:sym typeface="Lora"/>
              </a:rPr>
              <a:t>Treat Time Series prediction of feature data as synthetic data augmentation, train predictor on current features, predict based on projected features. Beat the 5 year. </a:t>
            </a:r>
          </a:p>
          <a:p>
            <a:pPr indent="-69850" lvl="0" marL="0">
              <a:spcBef>
                <a:spcPts val="0"/>
              </a:spcBef>
              <a:buClr>
                <a:schemeClr val="dk1"/>
              </a:buClr>
              <a:buSzPts val="1100"/>
              <a:buFont typeface="Arial"/>
              <a:buNone/>
            </a:pPr>
            <a:r>
              <a:t/>
            </a:r>
            <a:endParaRPr sz="1200">
              <a:latin typeface="Lora"/>
              <a:ea typeface="Lora"/>
              <a:cs typeface="Lora"/>
              <a:sym typeface="Lora"/>
            </a:endParaRPr>
          </a:p>
          <a:p>
            <a:pPr indent="0" lvl="0" marL="0">
              <a:spcBef>
                <a:spcPts val="0"/>
              </a:spcBef>
              <a:buNone/>
            </a:pPr>
            <a:r>
              <a:rPr lang="en" sz="1200">
                <a:latin typeface="Lora"/>
                <a:ea typeface="Lora"/>
                <a:cs typeface="Lora"/>
                <a:sym typeface="Lora"/>
              </a:rPr>
              <a:t>SRIMA Model</a:t>
            </a:r>
          </a:p>
          <a:p>
            <a:pPr indent="0" lvl="0" marL="0">
              <a:spcBef>
                <a:spcPts val="0"/>
              </a:spcBef>
              <a:buNone/>
            </a:pPr>
            <a:r>
              <a:rPr lang="en" sz="1200">
                <a:latin typeface="Lora"/>
                <a:ea typeface="Lora"/>
                <a:cs typeface="Lora"/>
                <a:sym typeface="Lora"/>
              </a:rPr>
              <a:t>GDP and Oil Supplies</a:t>
            </a:r>
          </a:p>
          <a:p>
            <a:pPr indent="0" lvl="0" marL="0">
              <a:spcBef>
                <a:spcPts val="0"/>
              </a:spcBef>
              <a:buNone/>
            </a:pPr>
            <a:r>
              <a:t/>
            </a:r>
            <a:endParaRPr sz="1200">
              <a:latin typeface="Lora"/>
              <a:ea typeface="Lora"/>
              <a:cs typeface="Lora"/>
              <a:sym typeface="Lor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sz="1200">
                <a:latin typeface="Lora"/>
                <a:ea typeface="Lora"/>
                <a:cs typeface="Lora"/>
                <a:sym typeface="Lora"/>
              </a:rPr>
              <a:t>Of course, despite all this, these are things that our model cannot capture explicitly right now, other than the trends being built into the last years’ data and being picked up automatically. </a:t>
            </a:r>
          </a:p>
          <a:p>
            <a:pPr indent="-69850" lvl="0" marL="0">
              <a:spcBef>
                <a:spcPts val="0"/>
              </a:spcBef>
              <a:buClr>
                <a:schemeClr val="dk1"/>
              </a:buClr>
              <a:buSzPts val="1100"/>
              <a:buFont typeface="Arial"/>
              <a:buNone/>
            </a:pPr>
            <a:r>
              <a:t/>
            </a:r>
            <a:endParaRPr sz="1200">
              <a:latin typeface="Lora"/>
              <a:ea typeface="Lora"/>
              <a:cs typeface="Lora"/>
              <a:sym typeface="Lora"/>
            </a:endParaRPr>
          </a:p>
          <a:p>
            <a:pPr indent="-69850" lvl="0" marL="0">
              <a:spcBef>
                <a:spcPts val="0"/>
              </a:spcBef>
              <a:buClr>
                <a:schemeClr val="dk1"/>
              </a:buClr>
              <a:buSzPts val="1100"/>
              <a:buFont typeface="Arial"/>
              <a:buNone/>
            </a:pPr>
            <a:r>
              <a:rPr lang="en" sz="1200">
                <a:latin typeface="Lora"/>
                <a:ea typeface="Lora"/>
                <a:cs typeface="Lora"/>
                <a:sym typeface="Lora"/>
              </a:rPr>
              <a:t>One thing we would like to do in the future, given more time and resources, is to look at a way to provide several estimates to be tuned with domain knowledge and perturbances. </a:t>
            </a:r>
          </a:p>
          <a:p>
            <a:pPr indent="0" lvl="0" marL="0">
              <a:spcBef>
                <a:spcPts val="0"/>
              </a:spcBef>
              <a:buNone/>
            </a:pPr>
            <a:r>
              <a:rPr lang="en" sz="1200">
                <a:latin typeface="Lora"/>
                <a:ea typeface="Lora"/>
                <a:cs typeface="Lora"/>
                <a:sym typeface="Lora"/>
              </a:rPr>
              <a:t>Publication. Contact Iklhaq for help. </a:t>
            </a:r>
          </a:p>
          <a:p>
            <a:pPr indent="0" lvl="0" marL="0">
              <a:spcBef>
                <a:spcPts val="0"/>
              </a:spcBef>
              <a:buNone/>
            </a:pPr>
            <a:r>
              <a:t/>
            </a:r>
            <a:endParaRPr sz="1200">
              <a:latin typeface="Lora"/>
              <a:ea typeface="Lora"/>
              <a:cs typeface="Lora"/>
              <a:sym typeface="Lora"/>
            </a:endParaRPr>
          </a:p>
          <a:p>
            <a:pPr indent="0" lvl="0" marL="0">
              <a:spcBef>
                <a:spcPts val="0"/>
              </a:spcBef>
              <a:buNone/>
            </a:pPr>
            <a:r>
              <a:rPr lang="en" sz="1200">
                <a:latin typeface="Lora"/>
                <a:ea typeface="Lora"/>
                <a:cs typeface="Lora"/>
                <a:sym typeface="Lora"/>
              </a:rPr>
              <a:t>Common Filter</a:t>
            </a:r>
          </a:p>
          <a:p>
            <a:pPr indent="0" lvl="0" marL="0">
              <a:spcBef>
                <a:spcPts val="0"/>
              </a:spcBef>
              <a:buNone/>
            </a:pPr>
            <a:r>
              <a:rPr lang="en" sz="1200">
                <a:latin typeface="Lora"/>
                <a:ea typeface="Lora"/>
                <a:cs typeface="Lora"/>
                <a:sym typeface="Lora"/>
              </a:rPr>
              <a:t>Rannaissance Technlogies - Weather in France for Stock prices in China (Importance of huge correlation matrix for finding seemingly unrelated data that ends up being really correlated). </a:t>
            </a:r>
          </a:p>
          <a:p>
            <a:pPr indent="0" lvl="0" marL="0">
              <a:spcBef>
                <a:spcPts val="0"/>
              </a:spcBef>
              <a:buNone/>
            </a:pPr>
            <a:r>
              <a:t/>
            </a:r>
            <a:endParaRPr sz="1200">
              <a:latin typeface="Lora"/>
              <a:ea typeface="Lora"/>
              <a:cs typeface="Lora"/>
              <a:sym typeface="Lora"/>
            </a:endParaRPr>
          </a:p>
          <a:p>
            <a:pPr indent="0" lvl="0" marL="0">
              <a:spcBef>
                <a:spcPts val="0"/>
              </a:spcBef>
              <a:buNone/>
            </a:pPr>
            <a:r>
              <a:t/>
            </a:r>
            <a:endParaRPr sz="1200">
              <a:latin typeface="Lora"/>
              <a:ea typeface="Lora"/>
              <a:cs typeface="Lora"/>
              <a:sym typeface="Lora"/>
            </a:endParaRPr>
          </a:p>
          <a:p>
            <a:pPr indent="0" lvl="0" marL="0">
              <a:spcBef>
                <a:spcPts val="0"/>
              </a:spcBef>
              <a:buNone/>
            </a:pPr>
            <a:r>
              <a:rPr lang="en" sz="1200">
                <a:latin typeface="Lora"/>
                <a:ea typeface="Lora"/>
                <a:cs typeface="Lora"/>
                <a:sym typeface="Lora"/>
              </a:rPr>
              <a:t>ICO as a liquid representation of energy assets</a:t>
            </a:r>
          </a:p>
          <a:p>
            <a:pPr indent="0" lvl="0" marL="0">
              <a:spcBef>
                <a:spcPts val="0"/>
              </a:spcBef>
              <a:buNone/>
            </a:pPr>
            <a:r>
              <a:rPr lang="en" sz="1200">
                <a:latin typeface="Lora"/>
                <a:ea typeface="Lora"/>
                <a:cs typeface="Lora"/>
                <a:sym typeface="Lora"/>
              </a:rPr>
              <a:t>Virtual Balance Sheet-less banking platform with self-enforcing contracts</a:t>
            </a:r>
          </a:p>
          <a:p>
            <a:pPr indent="0" lvl="0" marL="0">
              <a:spcBef>
                <a:spcPts val="0"/>
              </a:spcBef>
              <a:buNone/>
            </a:pPr>
            <a:r>
              <a:rPr lang="en" sz="1200">
                <a:latin typeface="Lora"/>
                <a:ea typeface="Lora"/>
                <a:cs typeface="Lora"/>
                <a:sym typeface="Lora"/>
              </a:rPr>
              <a:t>Enhanced trust and security from blockchain</a:t>
            </a:r>
          </a:p>
          <a:p>
            <a:pPr indent="0" lvl="0" marL="0">
              <a:spcBef>
                <a:spcPts val="0"/>
              </a:spcBef>
              <a:buNone/>
            </a:pPr>
            <a:r>
              <a:rPr lang="en" sz="1200">
                <a:latin typeface="Lora"/>
                <a:ea typeface="Lora"/>
                <a:cs typeface="Lora"/>
                <a:sym typeface="Lora"/>
              </a:rPr>
              <a:t>Backed by actual assets, anonymity</a:t>
            </a:r>
          </a:p>
          <a:p>
            <a:pPr indent="0" lvl="0" marL="0">
              <a:spcBef>
                <a:spcPts val="0"/>
              </a:spcBef>
              <a:buNone/>
            </a:pPr>
            <a:r>
              <a:t/>
            </a:r>
            <a:endParaRPr sz="1200">
              <a:latin typeface="Lora"/>
              <a:ea typeface="Lora"/>
              <a:cs typeface="Lora"/>
              <a:sym typeface="Lora"/>
            </a:endParaRPr>
          </a:p>
          <a:p>
            <a:pPr indent="0" lvl="0" marL="0">
              <a:spcBef>
                <a:spcPts val="0"/>
              </a:spcBef>
              <a:buNone/>
            </a:pPr>
            <a:r>
              <a:t/>
            </a:r>
            <a:endParaRPr sz="1200">
              <a:latin typeface="Lora"/>
              <a:ea typeface="Lora"/>
              <a:cs typeface="Lora"/>
              <a:sym typeface="Lora"/>
            </a:endParaRPr>
          </a:p>
          <a:p>
            <a:pPr indent="0" lvl="0" marL="0">
              <a:spcBef>
                <a:spcPts val="0"/>
              </a:spcBef>
              <a:buNone/>
            </a:pPr>
            <a:r>
              <a:rPr lang="en" sz="1200">
                <a:latin typeface="Lora"/>
                <a:ea typeface="Lora"/>
                <a:cs typeface="Lora"/>
                <a:sym typeface="Lora"/>
              </a:rPr>
              <a:t>Courses:</a:t>
            </a:r>
          </a:p>
          <a:p>
            <a:pPr indent="0" lvl="0" marL="0">
              <a:spcBef>
                <a:spcPts val="0"/>
              </a:spcBef>
              <a:buNone/>
            </a:pPr>
            <a:r>
              <a:rPr lang="en" sz="1200">
                <a:latin typeface="Lora"/>
                <a:ea typeface="Lora"/>
                <a:cs typeface="Lora"/>
                <a:sym typeface="Lora"/>
              </a:rPr>
              <a:t>Haas Energy Technology Course</a:t>
            </a:r>
          </a:p>
          <a:p>
            <a:pPr indent="0" lvl="0" marL="0">
              <a:spcBef>
                <a:spcPts val="0"/>
              </a:spcBef>
              <a:buNone/>
            </a:pPr>
            <a:r>
              <a:rPr lang="en" sz="1200">
                <a:latin typeface="Lora"/>
                <a:ea typeface="Lora"/>
                <a:cs typeface="Lora"/>
                <a:sym typeface="Lora"/>
              </a:rPr>
              <a:t>Goldman School of Public Policy Energy Prediction Course</a:t>
            </a:r>
          </a:p>
          <a:p>
            <a:pPr indent="0" lvl="0" marL="0">
              <a:spcBef>
                <a:spcPts val="0"/>
              </a:spcBef>
              <a:buNone/>
            </a:pPr>
            <a:r>
              <a:t/>
            </a:r>
            <a:endParaRPr sz="1200">
              <a:latin typeface="Lora"/>
              <a:ea typeface="Lora"/>
              <a:cs typeface="Lora"/>
              <a:sym typeface="Lora"/>
            </a:endParaRPr>
          </a:p>
          <a:p>
            <a:pPr indent="0" lvl="0" marL="0" rtl="0">
              <a:spcBef>
                <a:spcPts val="0"/>
              </a:spcBef>
              <a:buNone/>
            </a:pPr>
            <a:r>
              <a:t/>
            </a:r>
            <a:endParaRPr sz="1200">
              <a:latin typeface="Lora"/>
              <a:ea typeface="Lora"/>
              <a:cs typeface="Lora"/>
              <a:sym typeface="Lor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API - application programming interface</a:t>
            </a:r>
          </a:p>
          <a:p>
            <a:pPr indent="-69850" lvl="0" marL="0" rtl="0">
              <a:spcBef>
                <a:spcPts val="0"/>
              </a:spcBef>
              <a:buClr>
                <a:schemeClr val="dk1"/>
              </a:buClr>
              <a:buSzPts val="1100"/>
              <a:buFont typeface="Arial"/>
              <a:buNone/>
            </a:pPr>
            <a:r>
              <a:rPr lang="en" sz="1200">
                <a:solidFill>
                  <a:schemeClr val="dk1"/>
                </a:solidFill>
                <a:latin typeface="Calibri"/>
                <a:ea typeface="Calibri"/>
                <a:cs typeface="Calibri"/>
                <a:sym typeface="Calibri"/>
              </a:rPr>
              <a:t>But thankfully, we found a database provided by the Department of Energy, constantly updated, with a nice API and accurate information. </a:t>
            </a:r>
          </a:p>
          <a:p>
            <a:pPr indent="-69850" lvl="0" marL="0" rtl="0">
              <a:spcBef>
                <a:spcPts val="0"/>
              </a:spcBef>
              <a:buClr>
                <a:srgbClr val="000000"/>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t/>
            </a:r>
            <a:endParaRPr sz="1200">
              <a:latin typeface="Lora"/>
              <a:ea typeface="Lora"/>
              <a:cs typeface="Lora"/>
              <a:sym typeface="Lora"/>
            </a:endParaRPr>
          </a:p>
          <a:p>
            <a:pPr indent="-69850" lvl="0" marL="0">
              <a:spcBef>
                <a:spcPts val="0"/>
              </a:spcBef>
              <a:buClr>
                <a:schemeClr val="dk1"/>
              </a:buClr>
              <a:buSzPts val="1100"/>
              <a:buFont typeface="Arial"/>
              <a:buNone/>
            </a:pPr>
            <a:r>
              <a:rPr lang="en" sz="1200">
                <a:latin typeface="Lora"/>
                <a:ea typeface="Lora"/>
                <a:cs typeface="Lora"/>
                <a:sym typeface="Lora"/>
              </a:rPr>
              <a:t>One thing we would like to do in the future, given more time and resources, is to treat these factors as “perturbations”, and look at a way to provide several estimates to be tuned with domain knowledge and different scenarios. </a:t>
            </a:r>
          </a:p>
          <a:p>
            <a:pPr indent="-69850" lvl="0" marL="0">
              <a:spcBef>
                <a:spcPts val="0"/>
              </a:spcBef>
              <a:buClr>
                <a:schemeClr val="dk1"/>
              </a:buClr>
              <a:buSzPts val="1100"/>
              <a:buFont typeface="Arial"/>
              <a:buNone/>
            </a:pPr>
            <a:r>
              <a:t/>
            </a:r>
            <a:endParaRPr sz="1200">
              <a:latin typeface="Lora"/>
              <a:ea typeface="Lora"/>
              <a:cs typeface="Lora"/>
              <a:sym typeface="Lora"/>
            </a:endParaRPr>
          </a:p>
          <a:p>
            <a:pPr indent="-69850" lvl="0" marL="0">
              <a:spcBef>
                <a:spcPts val="0"/>
              </a:spcBef>
              <a:buClr>
                <a:schemeClr val="dk1"/>
              </a:buClr>
              <a:buSzPts val="1100"/>
              <a:buFont typeface="Arial"/>
              <a:buNone/>
            </a:pPr>
            <a:r>
              <a:t/>
            </a:r>
            <a:endParaRPr sz="1200">
              <a:latin typeface="Lora"/>
              <a:ea typeface="Lora"/>
              <a:cs typeface="Lora"/>
              <a:sym typeface="Lora"/>
            </a:endParaRPr>
          </a:p>
          <a:p>
            <a:pPr indent="0" lvl="0" marL="0" rtl="0">
              <a:spcBef>
                <a:spcPts val="0"/>
              </a:spcBef>
              <a:buNone/>
            </a:pPr>
            <a:r>
              <a:t/>
            </a:r>
            <a:endParaRPr sz="1200">
              <a:latin typeface="Lora"/>
              <a:ea typeface="Lora"/>
              <a:cs typeface="Lora"/>
              <a:sym typeface="Lor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This is looking at all sorts of energy production and usage statistics in different sectors, GDP, imports/exports, etc. </a:t>
            </a:r>
          </a:p>
        </p:txBody>
      </p:sp>
      <p:sp>
        <p:nvSpPr>
          <p:cNvPr id="169" name="Shape 169"/>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76" name="Shape 176"/>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85" name="Shape 185"/>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194" name="Shape 194"/>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400550"/>
            <a:ext cx="5486400" cy="36006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Correlated because in wintertime, as generation peaks, then consumption peaks and prices rise. </a:t>
            </a:r>
          </a:p>
        </p:txBody>
      </p:sp>
      <p:sp>
        <p:nvSpPr>
          <p:cNvPr id="203" name="Shape 203"/>
          <p:cNvSpPr txBox="1"/>
          <p:nvPr>
            <p:ph idx="12" type="sldNum"/>
          </p:nvPr>
        </p:nvSpPr>
        <p:spPr>
          <a:xfrm>
            <a:off x="3884613" y="8685213"/>
            <a:ext cx="2971800" cy="458700"/>
          </a:xfrm>
          <a:prstGeom prst="rect">
            <a:avLst/>
          </a:prstGeom>
          <a:noFill/>
          <a:ln>
            <a:noFill/>
          </a:ln>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996630" y="2003888"/>
            <a:ext cx="4523700" cy="1159800"/>
          </a:xfrm>
          <a:prstGeom prst="rect">
            <a:avLst/>
          </a:prstGeom>
        </p:spPr>
        <p:txBody>
          <a:bodyPr anchorCtr="0" anchor="b" bIns="91425" lIns="91425" rIns="91425" wrap="square" tIns="91425"/>
          <a:lstStyle>
            <a:lvl1pPr lvl="0" rtl="0">
              <a:spcBef>
                <a:spcPts val="0"/>
              </a:spcBef>
              <a:buSzPts val="3600"/>
              <a:buNone/>
              <a:defRPr sz="3600"/>
            </a:lvl1pPr>
            <a:lvl2pPr lvl="1" rtl="0">
              <a:spcBef>
                <a:spcPts val="0"/>
              </a:spcBef>
              <a:buSzPts val="3600"/>
              <a:buNone/>
              <a:defRPr sz="3600"/>
            </a:lvl2pPr>
            <a:lvl3pPr lvl="2" rtl="0">
              <a:spcBef>
                <a:spcPts val="0"/>
              </a:spcBef>
              <a:buSzPts val="3600"/>
              <a:buNone/>
              <a:defRPr sz="3600"/>
            </a:lvl3pPr>
            <a:lvl4pPr lvl="3" rtl="0">
              <a:spcBef>
                <a:spcPts val="0"/>
              </a:spcBef>
              <a:buSzPts val="3600"/>
              <a:buNone/>
              <a:defRPr sz="3600"/>
            </a:lvl4pPr>
            <a:lvl5pPr lvl="4" rtl="0">
              <a:spcBef>
                <a:spcPts val="0"/>
              </a:spcBef>
              <a:buSzPts val="3600"/>
              <a:buNone/>
              <a:defRPr sz="3600"/>
            </a:lvl5pPr>
            <a:lvl6pPr lvl="5" rtl="0">
              <a:spcBef>
                <a:spcPts val="0"/>
              </a:spcBef>
              <a:buSzPts val="3600"/>
              <a:buNone/>
              <a:defRPr sz="3600"/>
            </a:lvl6pPr>
            <a:lvl7pPr lvl="6" rtl="0">
              <a:spcBef>
                <a:spcPts val="0"/>
              </a:spcBef>
              <a:buSzPts val="3600"/>
              <a:buNone/>
              <a:defRPr sz="3600"/>
            </a:lvl7pPr>
            <a:lvl8pPr lvl="7" rtl="0">
              <a:spcBef>
                <a:spcPts val="0"/>
              </a:spcBef>
              <a:buSzPts val="3600"/>
              <a:buNone/>
              <a:defRPr sz="3600"/>
            </a:lvl8pPr>
            <a:lvl9pPr lvl="8" rtl="0">
              <a:spcBef>
                <a:spcPts val="0"/>
              </a:spcBef>
              <a:buSzPts val="3600"/>
              <a:buNone/>
              <a:defRPr sz="3600"/>
            </a:lvl9pPr>
          </a:lstStyle>
          <a:p/>
        </p:txBody>
      </p:sp>
      <p:cxnSp>
        <p:nvCxnSpPr>
          <p:cNvPr id="10" name="Shape 10"/>
          <p:cNvCxnSpPr/>
          <p:nvPr/>
        </p:nvCxnSpPr>
        <p:spPr>
          <a:xfrm>
            <a:off x="-6025" y="3676512"/>
            <a:ext cx="9162000" cy="0"/>
          </a:xfrm>
          <a:prstGeom prst="straightConnector1">
            <a:avLst/>
          </a:prstGeom>
          <a:noFill/>
          <a:ln cap="flat" cmpd="sng" w="9525">
            <a:solidFill>
              <a:srgbClr val="000000"/>
            </a:solidFill>
            <a:prstDash val="solid"/>
            <a:round/>
            <a:headEnd len="lg" w="lg" type="none"/>
            <a:tailEnd len="lg" w="lg" type="none"/>
          </a:ln>
        </p:spPr>
      </p:cxnSp>
      <p:sp>
        <p:nvSpPr>
          <p:cNvPr id="11" name="Shape 11"/>
          <p:cNvSpPr/>
          <p:nvPr/>
        </p:nvSpPr>
        <p:spPr>
          <a:xfrm>
            <a:off x="1117950" y="3393000"/>
            <a:ext cx="567000" cy="567000"/>
          </a:xfrm>
          <a:prstGeom prst="ellipse">
            <a:avLst/>
          </a:prstGeom>
          <a:solidFill>
            <a:srgbClr val="FFCD00"/>
          </a:solidFill>
          <a:ln>
            <a:noFill/>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mpletely blank">
    <p:spTree>
      <p:nvGrpSpPr>
        <p:cNvPr id="56" name="Shape 5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61" name="Shape 61"/>
        <p:cNvGrpSpPr/>
        <p:nvPr/>
      </p:nvGrpSpPr>
      <p:grpSpPr>
        <a:xfrm>
          <a:off x="0" y="0"/>
          <a:ext cx="0" cy="0"/>
          <a:chOff x="0" y="0"/>
          <a:chExt cx="0" cy="0"/>
        </a:xfrm>
      </p:grpSpPr>
      <p:sp>
        <p:nvSpPr>
          <p:cNvPr id="62" name="Shape 62"/>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ts val="5200"/>
              <a:buNone/>
              <a:defRPr sz="5200"/>
            </a:lvl1pPr>
            <a:lvl2pPr lvl="1" rtl="0" algn="ctr">
              <a:spcBef>
                <a:spcPts val="0"/>
              </a:spcBef>
              <a:buSzPts val="5200"/>
              <a:buNone/>
              <a:defRPr sz="5200"/>
            </a:lvl2pPr>
            <a:lvl3pPr lvl="2" rtl="0" algn="ctr">
              <a:spcBef>
                <a:spcPts val="0"/>
              </a:spcBef>
              <a:buSzPts val="5200"/>
              <a:buNone/>
              <a:defRPr sz="5200"/>
            </a:lvl3pPr>
            <a:lvl4pPr lvl="3" rtl="0" algn="ctr">
              <a:spcBef>
                <a:spcPts val="0"/>
              </a:spcBef>
              <a:buSzPts val="5200"/>
              <a:buNone/>
              <a:defRPr sz="5200"/>
            </a:lvl4pPr>
            <a:lvl5pPr lvl="4" rtl="0" algn="ctr">
              <a:spcBef>
                <a:spcPts val="0"/>
              </a:spcBef>
              <a:buSzPts val="5200"/>
              <a:buNone/>
              <a:defRPr sz="5200"/>
            </a:lvl5pPr>
            <a:lvl6pPr lvl="5" rtl="0" algn="ctr">
              <a:spcBef>
                <a:spcPts val="0"/>
              </a:spcBef>
              <a:buSzPts val="5200"/>
              <a:buNone/>
              <a:defRPr sz="5200"/>
            </a:lvl6pPr>
            <a:lvl7pPr lvl="6" rtl="0" algn="ctr">
              <a:spcBef>
                <a:spcPts val="0"/>
              </a:spcBef>
              <a:buSzPts val="5200"/>
              <a:buNone/>
              <a:defRPr sz="5200"/>
            </a:lvl7pPr>
            <a:lvl8pPr lvl="7" rtl="0" algn="ctr">
              <a:spcBef>
                <a:spcPts val="0"/>
              </a:spcBef>
              <a:buSzPts val="5200"/>
              <a:buNone/>
              <a:defRPr sz="5200"/>
            </a:lvl8pPr>
            <a:lvl9pPr lvl="8" rtl="0" algn="ctr">
              <a:spcBef>
                <a:spcPts val="0"/>
              </a:spcBef>
              <a:buSzPts val="5200"/>
              <a:buNone/>
              <a:defRPr sz="5200"/>
            </a:lvl9pPr>
          </a:lstStyle>
          <a:p/>
        </p:txBody>
      </p:sp>
      <p:sp>
        <p:nvSpPr>
          <p:cNvPr id="63" name="Shape 63"/>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65" name="Shape 65"/>
        <p:cNvGrpSpPr/>
        <p:nvPr/>
      </p:nvGrpSpPr>
      <p:grpSpPr>
        <a:xfrm>
          <a:off x="0" y="0"/>
          <a:ext cx="0" cy="0"/>
          <a:chOff x="0" y="0"/>
          <a:chExt cx="0" cy="0"/>
        </a:xfrm>
      </p:grpSpPr>
      <p:sp>
        <p:nvSpPr>
          <p:cNvPr id="66" name="Shape 66"/>
          <p:cNvSpPr txBox="1"/>
          <p:nvPr>
            <p:ph type="title"/>
          </p:nvPr>
        </p:nvSpPr>
        <p:spPr>
          <a:xfrm>
            <a:off x="311700" y="2150850"/>
            <a:ext cx="8520600" cy="841800"/>
          </a:xfrm>
          <a:prstGeom prst="rect">
            <a:avLst/>
          </a:prstGeom>
        </p:spPr>
        <p:txBody>
          <a:bodyPr anchorCtr="0" anchor="ctr" bIns="91425" lIns="91425" rIns="91425" wrap="square" tIns="91425"/>
          <a:lstStyle>
            <a:lvl1pPr lvl="0" rtl="0" algn="ctr">
              <a:spcBef>
                <a:spcPts val="0"/>
              </a:spcBef>
              <a:buSzPts val="3600"/>
              <a:buNone/>
              <a:defRPr sz="3600"/>
            </a:lvl1pPr>
            <a:lvl2pPr lvl="1" rtl="0" algn="ctr">
              <a:spcBef>
                <a:spcPts val="0"/>
              </a:spcBef>
              <a:buSzPts val="3600"/>
              <a:buNone/>
              <a:defRPr sz="3600"/>
            </a:lvl2pPr>
            <a:lvl3pPr lvl="2" rtl="0" algn="ctr">
              <a:spcBef>
                <a:spcPts val="0"/>
              </a:spcBef>
              <a:buSzPts val="3600"/>
              <a:buNone/>
              <a:defRPr sz="3600"/>
            </a:lvl3pPr>
            <a:lvl4pPr lvl="3" rtl="0" algn="ctr">
              <a:spcBef>
                <a:spcPts val="0"/>
              </a:spcBef>
              <a:buSzPts val="3600"/>
              <a:buNone/>
              <a:defRPr sz="3600"/>
            </a:lvl4pPr>
            <a:lvl5pPr lvl="4" rtl="0" algn="ctr">
              <a:spcBef>
                <a:spcPts val="0"/>
              </a:spcBef>
              <a:buSzPts val="3600"/>
              <a:buNone/>
              <a:defRPr sz="3600"/>
            </a:lvl5pPr>
            <a:lvl6pPr lvl="5" rtl="0" algn="ctr">
              <a:spcBef>
                <a:spcPts val="0"/>
              </a:spcBef>
              <a:buSzPts val="3600"/>
              <a:buNone/>
              <a:defRPr sz="3600"/>
            </a:lvl6pPr>
            <a:lvl7pPr lvl="6" rtl="0" algn="ctr">
              <a:spcBef>
                <a:spcPts val="0"/>
              </a:spcBef>
              <a:buSzPts val="3600"/>
              <a:buNone/>
              <a:defRPr sz="3600"/>
            </a:lvl7pPr>
            <a:lvl8pPr lvl="7" rtl="0" algn="ctr">
              <a:spcBef>
                <a:spcPts val="0"/>
              </a:spcBef>
              <a:buSzPts val="3600"/>
              <a:buNone/>
              <a:defRPr sz="3600"/>
            </a:lvl8pPr>
            <a:lvl9pPr lvl="8" rtl="0" algn="ctr">
              <a:spcBef>
                <a:spcPts val="0"/>
              </a:spcBef>
              <a:buSzPts val="3600"/>
              <a:buNone/>
              <a:defRPr sz="3600"/>
            </a:lvl9pPr>
          </a:lstStyle>
          <a:p/>
        </p:txBody>
      </p:sp>
      <p:sp>
        <p:nvSpPr>
          <p:cNvPr id="67" name="Shape 6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0" name="Shape 70"/>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71" name="Shape 7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4" name="Shape 74"/>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5" name="Shape 75"/>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80" name="Shape 80"/>
        <p:cNvGrpSpPr/>
        <p:nvPr/>
      </p:nvGrpSpPr>
      <p:grpSpPr>
        <a:xfrm>
          <a:off x="0" y="0"/>
          <a:ext cx="0" cy="0"/>
          <a:chOff x="0" y="0"/>
          <a:chExt cx="0" cy="0"/>
        </a:xfrm>
      </p:grpSpPr>
      <p:sp>
        <p:nvSpPr>
          <p:cNvPr id="81" name="Shape 81"/>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82" name="Shape 82"/>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83" name="Shape 8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84" name="Shape 84"/>
        <p:cNvGrpSpPr/>
        <p:nvPr/>
      </p:nvGrpSpPr>
      <p:grpSpPr>
        <a:xfrm>
          <a:off x="0" y="0"/>
          <a:ext cx="0" cy="0"/>
          <a:chOff x="0" y="0"/>
          <a:chExt cx="0" cy="0"/>
        </a:xfrm>
      </p:grpSpPr>
      <p:sp>
        <p:nvSpPr>
          <p:cNvPr id="85" name="Shape 85"/>
          <p:cNvSpPr txBox="1"/>
          <p:nvPr>
            <p:ph type="title"/>
          </p:nvPr>
        </p:nvSpPr>
        <p:spPr>
          <a:xfrm>
            <a:off x="490250" y="450150"/>
            <a:ext cx="6367800" cy="4090800"/>
          </a:xfrm>
          <a:prstGeom prst="rect">
            <a:avLst/>
          </a:prstGeom>
        </p:spPr>
        <p:txBody>
          <a:bodyPr anchorCtr="0" anchor="ctr"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86" name="Shape 8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87" name="Shape 87"/>
        <p:cNvGrpSpPr/>
        <p:nvPr/>
      </p:nvGrpSpPr>
      <p:grpSpPr>
        <a:xfrm>
          <a:off x="0" y="0"/>
          <a:ext cx="0" cy="0"/>
          <a:chOff x="0" y="0"/>
          <a:chExt cx="0" cy="0"/>
        </a:xfrm>
      </p:grpSpPr>
      <p:sp>
        <p:nvSpPr>
          <p:cNvPr id="88" name="Shape 88"/>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89" name="Shape 89"/>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90" name="Shape 90"/>
          <p:cNvSpPr txBox="1"/>
          <p:nvPr>
            <p:ph idx="1" type="subTitle"/>
          </p:nvPr>
        </p:nvSpPr>
        <p:spPr>
          <a:xfrm>
            <a:off x="265500" y="28030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Shape 91"/>
          <p:cNvSpPr txBox="1"/>
          <p:nvPr>
            <p:ph idx="2" type="body"/>
          </p:nvPr>
        </p:nvSpPr>
        <p:spPr>
          <a:xfrm>
            <a:off x="4939500" y="724075"/>
            <a:ext cx="3837000" cy="3695100"/>
          </a:xfrm>
          <a:prstGeom prst="rect">
            <a:avLst/>
          </a:prstGeom>
        </p:spPr>
        <p:txBody>
          <a:bodyPr anchorCtr="0" anchor="ctr"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3" name="Shape 93"/>
        <p:cNvGrpSpPr/>
        <p:nvPr/>
      </p:nvGrpSpPr>
      <p:grpSpPr>
        <a:xfrm>
          <a:off x="0" y="0"/>
          <a:ext cx="0" cy="0"/>
          <a:chOff x="0" y="0"/>
          <a:chExt cx="0" cy="0"/>
        </a:xfrm>
      </p:grpSpPr>
      <p:sp>
        <p:nvSpPr>
          <p:cNvPr id="94" name="Shape 94"/>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SzPts val="1800"/>
              <a:buNone/>
              <a:defRPr/>
            </a:lvl1pPr>
          </a:lstStyle>
          <a:p/>
        </p:txBody>
      </p:sp>
      <p:sp>
        <p:nvSpPr>
          <p:cNvPr id="95" name="Shape 9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12" name="Shape 12"/>
        <p:cNvGrpSpPr/>
        <p:nvPr/>
      </p:nvGrpSpPr>
      <p:grpSpPr>
        <a:xfrm>
          <a:off x="0" y="0"/>
          <a:ext cx="0" cy="0"/>
          <a:chOff x="0" y="0"/>
          <a:chExt cx="0" cy="0"/>
        </a:xfrm>
      </p:grpSpPr>
      <p:sp>
        <p:nvSpPr>
          <p:cNvPr id="13" name="Shape 13"/>
          <p:cNvSpPr txBox="1"/>
          <p:nvPr>
            <p:ph idx="1" type="subTitle"/>
          </p:nvPr>
        </p:nvSpPr>
        <p:spPr>
          <a:xfrm>
            <a:off x="2022300" y="2815923"/>
            <a:ext cx="5591400" cy="784800"/>
          </a:xfrm>
          <a:prstGeom prst="rect">
            <a:avLst/>
          </a:prstGeom>
        </p:spPr>
        <p:txBody>
          <a:bodyPr anchorCtr="0" anchor="t" bIns="91425" lIns="91425" rIns="91425" wrap="square" tIns="91425"/>
          <a:lstStyle>
            <a:lvl1pPr lvl="0" rtl="0">
              <a:spcBef>
                <a:spcPts val="0"/>
              </a:spcBef>
              <a:buClr>
                <a:srgbClr val="000000"/>
              </a:buClr>
              <a:buSzPts val="1400"/>
              <a:buNone/>
              <a:defRPr sz="1400">
                <a:highlight>
                  <a:srgbClr val="FFCD00"/>
                </a:highlight>
              </a:defRPr>
            </a:lvl1pPr>
            <a:lvl2pPr lvl="1" rtl="0">
              <a:spcBef>
                <a:spcPts val="0"/>
              </a:spcBef>
              <a:buClr>
                <a:schemeClr val="dk2"/>
              </a:buClr>
              <a:buSzPts val="1400"/>
              <a:buNone/>
              <a:defRPr sz="1400">
                <a:solidFill>
                  <a:schemeClr val="dk2"/>
                </a:solidFill>
                <a:highlight>
                  <a:srgbClr val="FFCD00"/>
                </a:highlight>
              </a:defRPr>
            </a:lvl2pPr>
            <a:lvl3pPr lvl="2" rtl="0">
              <a:spcBef>
                <a:spcPts val="0"/>
              </a:spcBef>
              <a:buClr>
                <a:schemeClr val="dk2"/>
              </a:buClr>
              <a:buSzPts val="1400"/>
              <a:buNone/>
              <a:defRPr sz="1400">
                <a:solidFill>
                  <a:schemeClr val="dk2"/>
                </a:solidFill>
                <a:highlight>
                  <a:srgbClr val="FFCD00"/>
                </a:highlight>
              </a:defRPr>
            </a:lvl3pPr>
            <a:lvl4pPr lvl="3" rtl="0">
              <a:spcBef>
                <a:spcPts val="0"/>
              </a:spcBef>
              <a:buClr>
                <a:schemeClr val="dk2"/>
              </a:buClr>
              <a:buSzPts val="1400"/>
              <a:buNone/>
              <a:defRPr sz="1400">
                <a:solidFill>
                  <a:schemeClr val="dk2"/>
                </a:solidFill>
                <a:highlight>
                  <a:srgbClr val="FFCD00"/>
                </a:highlight>
              </a:defRPr>
            </a:lvl4pPr>
            <a:lvl5pPr lvl="4" rtl="0">
              <a:spcBef>
                <a:spcPts val="0"/>
              </a:spcBef>
              <a:buClr>
                <a:schemeClr val="dk2"/>
              </a:buClr>
              <a:buSzPts val="1400"/>
              <a:buNone/>
              <a:defRPr sz="1400">
                <a:solidFill>
                  <a:schemeClr val="dk2"/>
                </a:solidFill>
                <a:highlight>
                  <a:srgbClr val="FFCD00"/>
                </a:highlight>
              </a:defRPr>
            </a:lvl5pPr>
            <a:lvl6pPr lvl="5" rtl="0">
              <a:spcBef>
                <a:spcPts val="0"/>
              </a:spcBef>
              <a:buClr>
                <a:schemeClr val="dk2"/>
              </a:buClr>
              <a:buSzPts val="1400"/>
              <a:buNone/>
              <a:defRPr sz="1400">
                <a:solidFill>
                  <a:schemeClr val="dk2"/>
                </a:solidFill>
                <a:highlight>
                  <a:srgbClr val="FFCD00"/>
                </a:highlight>
              </a:defRPr>
            </a:lvl6pPr>
            <a:lvl7pPr lvl="6" rtl="0">
              <a:spcBef>
                <a:spcPts val="0"/>
              </a:spcBef>
              <a:buClr>
                <a:schemeClr val="dk2"/>
              </a:buClr>
              <a:buSzPts val="1400"/>
              <a:buNone/>
              <a:defRPr sz="1400">
                <a:solidFill>
                  <a:schemeClr val="dk2"/>
                </a:solidFill>
                <a:highlight>
                  <a:srgbClr val="FFCD00"/>
                </a:highlight>
              </a:defRPr>
            </a:lvl7pPr>
            <a:lvl8pPr lvl="7" rtl="0">
              <a:spcBef>
                <a:spcPts val="0"/>
              </a:spcBef>
              <a:buClr>
                <a:schemeClr val="dk2"/>
              </a:buClr>
              <a:buSzPts val="1400"/>
              <a:buNone/>
              <a:defRPr sz="1400">
                <a:solidFill>
                  <a:schemeClr val="dk2"/>
                </a:solidFill>
                <a:highlight>
                  <a:srgbClr val="FFCD00"/>
                </a:highlight>
              </a:defRPr>
            </a:lvl8pPr>
            <a:lvl9pPr lvl="8" rtl="0">
              <a:spcBef>
                <a:spcPts val="0"/>
              </a:spcBef>
              <a:buClr>
                <a:schemeClr val="dk2"/>
              </a:buClr>
              <a:buSzPts val="1400"/>
              <a:buNone/>
              <a:defRPr sz="1400">
                <a:solidFill>
                  <a:schemeClr val="dk2"/>
                </a:solidFill>
                <a:highlight>
                  <a:srgbClr val="FFCD00"/>
                </a:highlight>
              </a:defRPr>
            </a:lvl9pPr>
          </a:lstStyle>
          <a:p/>
        </p:txBody>
      </p:sp>
      <p:cxnSp>
        <p:nvCxnSpPr>
          <p:cNvPr id="14" name="Shape 14"/>
          <p:cNvCxnSpPr/>
          <p:nvPr/>
        </p:nvCxnSpPr>
        <p:spPr>
          <a:xfrm>
            <a:off x="-6025" y="2571762"/>
            <a:ext cx="1984500" cy="0"/>
          </a:xfrm>
          <a:prstGeom prst="straightConnector1">
            <a:avLst/>
          </a:prstGeom>
          <a:noFill/>
          <a:ln cap="flat" cmpd="sng" w="9525">
            <a:solidFill>
              <a:srgbClr val="CCCCCC"/>
            </a:solidFill>
            <a:prstDash val="solid"/>
            <a:round/>
            <a:headEnd len="lg" w="lg" type="none"/>
            <a:tailEnd len="lg" w="lg" type="none"/>
          </a:ln>
        </p:spPr>
      </p:cxnSp>
      <p:sp>
        <p:nvSpPr>
          <p:cNvPr id="15" name="Shape 15"/>
          <p:cNvSpPr/>
          <p:nvPr/>
        </p:nvSpPr>
        <p:spPr>
          <a:xfrm>
            <a:off x="1117950" y="2288250"/>
            <a:ext cx="567000" cy="5670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
        <p:nvSpPr>
          <p:cNvPr id="16" name="Shape 16"/>
          <p:cNvSpPr txBox="1"/>
          <p:nvPr>
            <p:ph type="ctrTitle"/>
          </p:nvPr>
        </p:nvSpPr>
        <p:spPr>
          <a:xfrm>
            <a:off x="2022225" y="1693523"/>
            <a:ext cx="3787800" cy="1159800"/>
          </a:xfrm>
          <a:prstGeom prst="rect">
            <a:avLst/>
          </a:prstGeom>
        </p:spPr>
        <p:txBody>
          <a:bodyPr anchorCtr="0" anchor="b" bIns="91425" lIns="91425" rIns="91425" wrap="square" tIns="91425"/>
          <a:lstStyle>
            <a:lvl1pPr lvl="0" rtl="0">
              <a:spcBef>
                <a:spcPts val="0"/>
              </a:spcBef>
              <a:buSzPts val="3000"/>
              <a:buNone/>
              <a:defRPr sz="3000"/>
            </a:lvl1pPr>
            <a:lvl2pPr lvl="1" rtl="0">
              <a:spcBef>
                <a:spcPts val="0"/>
              </a:spcBef>
              <a:buSzPts val="3000"/>
              <a:buNone/>
              <a:defRPr sz="3000"/>
            </a:lvl2pPr>
            <a:lvl3pPr lvl="2" rtl="0">
              <a:spcBef>
                <a:spcPts val="0"/>
              </a:spcBef>
              <a:buSzPts val="3000"/>
              <a:buNone/>
              <a:defRPr sz="3000"/>
            </a:lvl3pPr>
            <a:lvl4pPr lvl="3" rtl="0">
              <a:spcBef>
                <a:spcPts val="0"/>
              </a:spcBef>
              <a:buSzPts val="3000"/>
              <a:buNone/>
              <a:defRPr sz="3000"/>
            </a:lvl4pPr>
            <a:lvl5pPr lvl="4" rtl="0">
              <a:spcBef>
                <a:spcPts val="0"/>
              </a:spcBef>
              <a:buSzPts val="3000"/>
              <a:buNone/>
              <a:defRPr sz="3000"/>
            </a:lvl5pPr>
            <a:lvl6pPr lvl="5" rtl="0">
              <a:spcBef>
                <a:spcPts val="0"/>
              </a:spcBef>
              <a:buSzPts val="3000"/>
              <a:buNone/>
              <a:defRPr sz="3000"/>
            </a:lvl6pPr>
            <a:lvl7pPr lvl="6" rtl="0">
              <a:spcBef>
                <a:spcPts val="0"/>
              </a:spcBef>
              <a:buSzPts val="3000"/>
              <a:buNone/>
              <a:defRPr sz="3000"/>
            </a:lvl7pPr>
            <a:lvl8pPr lvl="7" rtl="0">
              <a:spcBef>
                <a:spcPts val="0"/>
              </a:spcBef>
              <a:buSzPts val="3000"/>
              <a:buNone/>
              <a:defRPr sz="3000"/>
            </a:lvl8pPr>
            <a:lvl9pPr lvl="8" rtl="0">
              <a:spcBef>
                <a:spcPts val="0"/>
              </a:spcBef>
              <a:buSzPts val="3000"/>
              <a:buNone/>
              <a:defRPr sz="3000"/>
            </a:lvl9pPr>
          </a:lstStyle>
          <a:p/>
        </p:txBody>
      </p:sp>
      <p:cxnSp>
        <p:nvCxnSpPr>
          <p:cNvPr id="17" name="Shape 17"/>
          <p:cNvCxnSpPr/>
          <p:nvPr/>
        </p:nvCxnSpPr>
        <p:spPr>
          <a:xfrm>
            <a:off x="5898975" y="2571750"/>
            <a:ext cx="32511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96" name="Shape 96"/>
        <p:cNvGrpSpPr/>
        <p:nvPr/>
      </p:nvGrpSpPr>
      <p:grpSpPr>
        <a:xfrm>
          <a:off x="0" y="0"/>
          <a:ext cx="0" cy="0"/>
          <a:chOff x="0" y="0"/>
          <a:chExt cx="0" cy="0"/>
        </a:xfrm>
      </p:grpSpPr>
      <p:sp>
        <p:nvSpPr>
          <p:cNvPr id="97" name="Shape 97"/>
          <p:cNvSpPr txBox="1"/>
          <p:nvPr>
            <p:ph type="title"/>
          </p:nvPr>
        </p:nvSpPr>
        <p:spPr>
          <a:xfrm>
            <a:off x="311700" y="1106125"/>
            <a:ext cx="8520600" cy="1963500"/>
          </a:xfrm>
          <a:prstGeom prst="rect">
            <a:avLst/>
          </a:prstGeom>
        </p:spPr>
        <p:txBody>
          <a:bodyPr anchorCtr="0" anchor="b" bIns="91425" lIns="91425" rIns="91425" wrap="square" tIns="91425"/>
          <a:lstStyle>
            <a:lvl1pPr lvl="0" rtl="0" algn="ctr">
              <a:spcBef>
                <a:spcPts val="0"/>
              </a:spcBef>
              <a:buSzPts val="12000"/>
              <a:buNone/>
              <a:defRPr sz="12000"/>
            </a:lvl1pPr>
            <a:lvl2pPr lvl="1" rtl="0" algn="ctr">
              <a:spcBef>
                <a:spcPts val="0"/>
              </a:spcBef>
              <a:buSzPts val="12000"/>
              <a:buNone/>
              <a:defRPr sz="12000"/>
            </a:lvl2pPr>
            <a:lvl3pPr lvl="2" rtl="0" algn="ctr">
              <a:spcBef>
                <a:spcPts val="0"/>
              </a:spcBef>
              <a:buSzPts val="12000"/>
              <a:buNone/>
              <a:defRPr sz="12000"/>
            </a:lvl3pPr>
            <a:lvl4pPr lvl="3" rtl="0" algn="ctr">
              <a:spcBef>
                <a:spcPts val="0"/>
              </a:spcBef>
              <a:buSzPts val="12000"/>
              <a:buNone/>
              <a:defRPr sz="12000"/>
            </a:lvl4pPr>
            <a:lvl5pPr lvl="4" rtl="0" algn="ctr">
              <a:spcBef>
                <a:spcPts val="0"/>
              </a:spcBef>
              <a:buSzPts val="12000"/>
              <a:buNone/>
              <a:defRPr sz="12000"/>
            </a:lvl5pPr>
            <a:lvl6pPr lvl="5" rtl="0" algn="ctr">
              <a:spcBef>
                <a:spcPts val="0"/>
              </a:spcBef>
              <a:buSzPts val="12000"/>
              <a:buNone/>
              <a:defRPr sz="12000"/>
            </a:lvl6pPr>
            <a:lvl7pPr lvl="6" rtl="0" algn="ctr">
              <a:spcBef>
                <a:spcPts val="0"/>
              </a:spcBef>
              <a:buSzPts val="12000"/>
              <a:buNone/>
              <a:defRPr sz="12000"/>
            </a:lvl7pPr>
            <a:lvl8pPr lvl="7" rtl="0" algn="ctr">
              <a:spcBef>
                <a:spcPts val="0"/>
              </a:spcBef>
              <a:buSzPts val="12000"/>
              <a:buNone/>
              <a:defRPr sz="12000"/>
            </a:lvl8pPr>
            <a:lvl9pPr lvl="8" rtl="0" algn="ctr">
              <a:spcBef>
                <a:spcPts val="0"/>
              </a:spcBef>
              <a:buSzPts val="12000"/>
              <a:buNone/>
              <a:defRPr sz="12000"/>
            </a:lvl9pPr>
          </a:lstStyle>
          <a:p/>
        </p:txBody>
      </p:sp>
      <p:sp>
        <p:nvSpPr>
          <p:cNvPr id="98" name="Shape 98"/>
          <p:cNvSpPr txBox="1"/>
          <p:nvPr>
            <p:ph idx="1" type="body"/>
          </p:nvPr>
        </p:nvSpPr>
        <p:spPr>
          <a:xfrm>
            <a:off x="311700" y="3152225"/>
            <a:ext cx="85206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99" name="Shape 9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00" name="Shape 100"/>
        <p:cNvGrpSpPr/>
        <p:nvPr/>
      </p:nvGrpSpPr>
      <p:grpSpPr>
        <a:xfrm>
          <a:off x="0" y="0"/>
          <a:ext cx="0" cy="0"/>
          <a:chOff x="0" y="0"/>
          <a:chExt cx="0" cy="0"/>
        </a:xfrm>
      </p:grpSpPr>
      <p:sp>
        <p:nvSpPr>
          <p:cNvPr id="101" name="Shape 10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02" name="Shape 102"/>
        <p:cNvGrpSpPr/>
        <p:nvPr/>
      </p:nvGrpSpPr>
      <p:grpSpPr>
        <a:xfrm>
          <a:off x="0" y="0"/>
          <a:ext cx="0" cy="0"/>
          <a:chOff x="0" y="0"/>
          <a:chExt cx="0" cy="0"/>
        </a:xfrm>
      </p:grpSpPr>
      <p:sp>
        <p:nvSpPr>
          <p:cNvPr id="103" name="Shape 103"/>
          <p:cNvSpPr txBox="1"/>
          <p:nvPr>
            <p:ph type="title"/>
          </p:nvPr>
        </p:nvSpPr>
        <p:spPr>
          <a:xfrm>
            <a:off x="628650" y="273844"/>
            <a:ext cx="7886700" cy="994200"/>
          </a:xfrm>
          <a:prstGeom prst="rect">
            <a:avLst/>
          </a:prstGeom>
          <a:noFill/>
          <a:ln>
            <a:noFill/>
          </a:ln>
        </p:spPr>
        <p:txBody>
          <a:bodyPr anchorCtr="0" anchor="ctr" bIns="91425" lIns="91425" rIns="91425" wrap="square" tIns="91425"/>
          <a:lstStyle>
            <a:lvl1pPr indent="0" lvl="0" marL="0" marR="0" rtl="0" algn="l">
              <a:lnSpc>
                <a:spcPct val="90000"/>
              </a:lnSpc>
              <a:spcBef>
                <a:spcPts val="0"/>
              </a:spcBef>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indent="0" lvl="1" rtl="0">
              <a:spcBef>
                <a:spcPts val="0"/>
              </a:spcBef>
              <a:buSzPts val="2800"/>
              <a:buNone/>
              <a:defRPr sz="1800"/>
            </a:lvl2pPr>
            <a:lvl3pPr indent="0" lvl="2" rtl="0">
              <a:spcBef>
                <a:spcPts val="0"/>
              </a:spcBef>
              <a:buSzPts val="2800"/>
              <a:buNone/>
              <a:defRPr sz="1800"/>
            </a:lvl3pPr>
            <a:lvl4pPr indent="0" lvl="3" rtl="0">
              <a:spcBef>
                <a:spcPts val="0"/>
              </a:spcBef>
              <a:buSzPts val="2800"/>
              <a:buNone/>
              <a:defRPr sz="1800"/>
            </a:lvl4pPr>
            <a:lvl5pPr indent="0" lvl="4" rtl="0">
              <a:spcBef>
                <a:spcPts val="0"/>
              </a:spcBef>
              <a:buSzPts val="2800"/>
              <a:buNone/>
              <a:defRPr sz="1800"/>
            </a:lvl5pPr>
            <a:lvl6pPr indent="0" lvl="5" rtl="0">
              <a:spcBef>
                <a:spcPts val="0"/>
              </a:spcBef>
              <a:buSzPts val="2800"/>
              <a:buNone/>
              <a:defRPr sz="1800"/>
            </a:lvl6pPr>
            <a:lvl7pPr indent="0" lvl="6" rtl="0">
              <a:spcBef>
                <a:spcPts val="0"/>
              </a:spcBef>
              <a:buSzPts val="2800"/>
              <a:buNone/>
              <a:defRPr sz="1800"/>
            </a:lvl7pPr>
            <a:lvl8pPr indent="0" lvl="7" rtl="0">
              <a:spcBef>
                <a:spcPts val="0"/>
              </a:spcBef>
              <a:buSzPts val="2800"/>
              <a:buNone/>
              <a:defRPr sz="1800"/>
            </a:lvl8pPr>
            <a:lvl9pPr indent="0" lvl="8" rtl="0">
              <a:spcBef>
                <a:spcPts val="0"/>
              </a:spcBef>
              <a:buSzPts val="2800"/>
              <a:buNone/>
              <a:defRPr sz="1800"/>
            </a:lvl9pPr>
          </a:lstStyle>
          <a:p/>
        </p:txBody>
      </p:sp>
      <p:sp>
        <p:nvSpPr>
          <p:cNvPr id="104" name="Shape 104"/>
          <p:cNvSpPr txBox="1"/>
          <p:nvPr>
            <p:ph idx="1" type="body"/>
          </p:nvPr>
        </p:nvSpPr>
        <p:spPr>
          <a:xfrm>
            <a:off x="628650" y="1369219"/>
            <a:ext cx="7886700" cy="3263400"/>
          </a:xfrm>
          <a:prstGeom prst="rect">
            <a:avLst/>
          </a:prstGeom>
          <a:noFill/>
          <a:ln>
            <a:noFill/>
          </a:ln>
        </p:spPr>
        <p:txBody>
          <a:bodyPr anchorCtr="0" anchor="t" bIns="91425" lIns="91425" rIns="91425" wrap="square" tIns="91425"/>
          <a:lstStyle>
            <a:lvl1pPr indent="-38100" lvl="0" marL="171450" marR="0" rtl="0" algn="l">
              <a:lnSpc>
                <a:spcPct val="90000"/>
              </a:lnSpc>
              <a:spcBef>
                <a:spcPts val="750"/>
              </a:spcBef>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57150" lvl="1" marL="514350" marR="0" rtl="0" algn="l">
              <a:lnSpc>
                <a:spcPct val="90000"/>
              </a:lnSpc>
              <a:spcBef>
                <a:spcPts val="375"/>
              </a:spcBef>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76200" lvl="2" marL="857250" marR="0" rtl="0" algn="l">
              <a:lnSpc>
                <a:spcPct val="90000"/>
              </a:lnSpc>
              <a:spcBef>
                <a:spcPts val="375"/>
              </a:spcBef>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85725" lvl="3" marL="12001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85725" lvl="4" marL="15430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85725" lvl="5" marL="18859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85725" lvl="6" marL="22288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85725" lvl="7" marL="25717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85725" lvl="8" marL="2914650" marR="0" rtl="0" algn="l">
              <a:lnSpc>
                <a:spcPct val="90000"/>
              </a:lnSpc>
              <a:spcBef>
                <a:spcPts val="375"/>
              </a:spcBef>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5" name="Shape 105"/>
          <p:cNvSpPr txBox="1"/>
          <p:nvPr>
            <p:ph idx="10" type="dt"/>
          </p:nvPr>
        </p:nvSpPr>
        <p:spPr>
          <a:xfrm>
            <a:off x="628650" y="4767263"/>
            <a:ext cx="2057400" cy="273900"/>
          </a:xfrm>
          <a:prstGeom prst="rect">
            <a:avLst/>
          </a:prstGeom>
          <a:noFill/>
          <a:ln>
            <a:noFill/>
          </a:ln>
        </p:spPr>
        <p:txBody>
          <a:bodyPr anchorCtr="0" anchor="ctr" bIns="91425" lIns="91425" rIns="91425" wrap="square" tIns="91425"/>
          <a:lstStyle>
            <a:lvl1pPr indent="0" lvl="0" marL="0" marR="0" rtl="0" algn="l">
              <a:spcBef>
                <a:spcPts val="0"/>
              </a:spcBef>
              <a:buSzPts val="1400"/>
              <a:buNone/>
              <a:defRPr sz="9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06" name="Shape 106"/>
          <p:cNvSpPr txBox="1"/>
          <p:nvPr>
            <p:ph idx="11" type="ftr"/>
          </p:nvPr>
        </p:nvSpPr>
        <p:spPr>
          <a:xfrm>
            <a:off x="3028950" y="4767263"/>
            <a:ext cx="3086100" cy="273900"/>
          </a:xfrm>
          <a:prstGeom prst="rect">
            <a:avLst/>
          </a:prstGeom>
          <a:noFill/>
          <a:ln>
            <a:noFill/>
          </a:ln>
        </p:spPr>
        <p:txBody>
          <a:bodyPr anchorCtr="0" anchor="ctr" bIns="91425" lIns="91425" rIns="91425" wrap="square" tIns="91425"/>
          <a:lstStyle>
            <a:lvl1pPr indent="0" lvl="0" marL="0" marR="0" rtl="0" algn="ctr">
              <a:spcBef>
                <a:spcPts val="0"/>
              </a:spcBef>
              <a:buSzPts val="1400"/>
              <a:buNone/>
              <a:defRPr sz="900">
                <a:solidFill>
                  <a:srgbClr val="888888"/>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107" name="Shape 107"/>
          <p:cNvSpPr txBox="1"/>
          <p:nvPr>
            <p:ph idx="12" type="sldNum"/>
          </p:nvPr>
        </p:nvSpPr>
        <p:spPr>
          <a:xfrm>
            <a:off x="6457950" y="4767263"/>
            <a:ext cx="2057400" cy="273900"/>
          </a:xfrm>
          <a:prstGeom prst="rect">
            <a:avLst/>
          </a:prstGeom>
          <a:noFill/>
          <a:ln>
            <a:noFill/>
          </a:ln>
        </p:spPr>
        <p:txBody>
          <a:bodyPr anchorCtr="0" anchor="ctr" bIns="45700" lIns="91425" rIns="91425" wrap="square" tIns="45700">
            <a:noAutofit/>
          </a:bodyPr>
          <a:lstStyle/>
          <a:p>
            <a:pPr indent="0" lvl="0" marL="0" marR="0" rtl="0" algn="r">
              <a:spcBef>
                <a:spcPts val="0"/>
              </a:spcBef>
              <a:buNone/>
            </a:pPr>
            <a:fld id="{00000000-1234-1234-1234-123412341234}" type="slidenum">
              <a:rPr lang="en" sz="9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8" name="Shape 18"/>
        <p:cNvGrpSpPr/>
        <p:nvPr/>
      </p:nvGrpSpPr>
      <p:grpSpPr>
        <a:xfrm>
          <a:off x="0" y="0"/>
          <a:ext cx="0" cy="0"/>
          <a:chOff x="0" y="0"/>
          <a:chExt cx="0" cy="0"/>
        </a:xfrm>
      </p:grpSpPr>
      <p:sp>
        <p:nvSpPr>
          <p:cNvPr id="19" name="Shape 19"/>
          <p:cNvSpPr txBox="1"/>
          <p:nvPr>
            <p:ph idx="1" type="body"/>
          </p:nvPr>
        </p:nvSpPr>
        <p:spPr>
          <a:xfrm>
            <a:off x="2105050" y="2238000"/>
            <a:ext cx="4933800" cy="819900"/>
          </a:xfrm>
          <a:prstGeom prst="rect">
            <a:avLst/>
          </a:prstGeom>
        </p:spPr>
        <p:txBody>
          <a:bodyPr anchorCtr="0" anchor="b" bIns="91425" lIns="91425" rIns="91425" wrap="square" tIns="91425"/>
          <a:lstStyle>
            <a:lvl1pPr lvl="0" rtl="0" algn="ctr">
              <a:spcBef>
                <a:spcPts val="0"/>
              </a:spcBef>
              <a:buSzPts val="2400"/>
              <a:buFont typeface="Lora"/>
              <a:buChar char="◉"/>
              <a:defRPr i="1" sz="2400">
                <a:latin typeface="Lora"/>
                <a:ea typeface="Lora"/>
                <a:cs typeface="Lora"/>
                <a:sym typeface="Lora"/>
              </a:defRPr>
            </a:lvl1pPr>
            <a:lvl2pPr lvl="1" rtl="0" algn="ctr">
              <a:spcBef>
                <a:spcPts val="0"/>
              </a:spcBef>
              <a:buSzPts val="2000"/>
              <a:buFont typeface="Lora"/>
              <a:buChar char="○"/>
              <a:defRPr i="1">
                <a:latin typeface="Lora"/>
                <a:ea typeface="Lora"/>
                <a:cs typeface="Lora"/>
                <a:sym typeface="Lora"/>
              </a:defRPr>
            </a:lvl2pPr>
            <a:lvl3pPr lvl="2" rtl="0" algn="ctr">
              <a:spcBef>
                <a:spcPts val="0"/>
              </a:spcBef>
              <a:buSzPts val="2000"/>
              <a:buFont typeface="Lora"/>
              <a:buChar char="■"/>
              <a:defRPr i="1">
                <a:latin typeface="Lora"/>
                <a:ea typeface="Lora"/>
                <a:cs typeface="Lora"/>
                <a:sym typeface="Lora"/>
              </a:defRPr>
            </a:lvl3pPr>
            <a:lvl4pPr lvl="3" rtl="0" algn="ctr">
              <a:spcBef>
                <a:spcPts val="0"/>
              </a:spcBef>
              <a:buSzPts val="2400"/>
              <a:buFont typeface="Lora"/>
              <a:buChar char="●"/>
              <a:defRPr i="1" sz="2400">
                <a:latin typeface="Lora"/>
                <a:ea typeface="Lora"/>
                <a:cs typeface="Lora"/>
                <a:sym typeface="Lora"/>
              </a:defRPr>
            </a:lvl4pPr>
            <a:lvl5pPr lvl="4" rtl="0" algn="ctr">
              <a:spcBef>
                <a:spcPts val="0"/>
              </a:spcBef>
              <a:buSzPts val="2400"/>
              <a:buFont typeface="Lora"/>
              <a:buChar char="○"/>
              <a:defRPr i="1" sz="2400">
                <a:latin typeface="Lora"/>
                <a:ea typeface="Lora"/>
                <a:cs typeface="Lora"/>
                <a:sym typeface="Lora"/>
              </a:defRPr>
            </a:lvl5pPr>
            <a:lvl6pPr lvl="5" rtl="0" algn="ctr">
              <a:spcBef>
                <a:spcPts val="0"/>
              </a:spcBef>
              <a:buSzPts val="2400"/>
              <a:buFont typeface="Lora"/>
              <a:buChar char="■"/>
              <a:defRPr i="1" sz="2400">
                <a:latin typeface="Lora"/>
                <a:ea typeface="Lora"/>
                <a:cs typeface="Lora"/>
                <a:sym typeface="Lora"/>
              </a:defRPr>
            </a:lvl6pPr>
            <a:lvl7pPr lvl="6" rtl="0" algn="ctr">
              <a:spcBef>
                <a:spcPts val="0"/>
              </a:spcBef>
              <a:buSzPts val="2400"/>
              <a:buFont typeface="Lora"/>
              <a:buChar char="●"/>
              <a:defRPr i="1" sz="2400">
                <a:latin typeface="Lora"/>
                <a:ea typeface="Lora"/>
                <a:cs typeface="Lora"/>
                <a:sym typeface="Lora"/>
              </a:defRPr>
            </a:lvl7pPr>
            <a:lvl8pPr lvl="7" rtl="0" algn="ctr">
              <a:spcBef>
                <a:spcPts val="0"/>
              </a:spcBef>
              <a:buSzPts val="2400"/>
              <a:buFont typeface="Lora"/>
              <a:buChar char="○"/>
              <a:defRPr i="1" sz="2400">
                <a:latin typeface="Lora"/>
                <a:ea typeface="Lora"/>
                <a:cs typeface="Lora"/>
                <a:sym typeface="Lora"/>
              </a:defRPr>
            </a:lvl8pPr>
            <a:lvl9pPr lvl="8" rtl="0" algn="ctr">
              <a:spcBef>
                <a:spcPts val="0"/>
              </a:spcBef>
              <a:buSzPts val="2400"/>
              <a:buFont typeface="Lora"/>
              <a:buChar char="■"/>
              <a:defRPr i="1" sz="2400">
                <a:latin typeface="Lora"/>
                <a:ea typeface="Lora"/>
                <a:cs typeface="Lora"/>
                <a:sym typeface="Lora"/>
              </a:defRPr>
            </a:lvl9pPr>
          </a:lstStyle>
          <a:p/>
        </p:txBody>
      </p:sp>
      <p:cxnSp>
        <p:nvCxnSpPr>
          <p:cNvPr id="20" name="Shape 20"/>
          <p:cNvCxnSpPr/>
          <p:nvPr/>
        </p:nvCxnSpPr>
        <p:spPr>
          <a:xfrm>
            <a:off x="4584075" y="3676500"/>
            <a:ext cx="0" cy="1480500"/>
          </a:xfrm>
          <a:prstGeom prst="straightConnector1">
            <a:avLst/>
          </a:prstGeom>
          <a:noFill/>
          <a:ln cap="flat" cmpd="sng" w="9525">
            <a:solidFill>
              <a:srgbClr val="CCCCCC"/>
            </a:solidFill>
            <a:prstDash val="solid"/>
            <a:round/>
            <a:headEnd len="lg" w="lg" type="none"/>
            <a:tailEnd len="lg" w="lg" type="none"/>
          </a:ln>
        </p:spPr>
      </p:cxnSp>
      <p:sp>
        <p:nvSpPr>
          <p:cNvPr id="21" name="Shape 21"/>
          <p:cNvSpPr/>
          <p:nvPr/>
        </p:nvSpPr>
        <p:spPr>
          <a:xfrm>
            <a:off x="4288500" y="3393000"/>
            <a:ext cx="567000" cy="5670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
        <p:nvSpPr>
          <p:cNvPr id="22" name="Shape 22"/>
          <p:cNvSpPr txBox="1"/>
          <p:nvPr/>
        </p:nvSpPr>
        <p:spPr>
          <a:xfrm>
            <a:off x="3593400" y="3412652"/>
            <a:ext cx="1957200" cy="6537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b="1" lang="en" sz="3600">
                <a:latin typeface="Lora"/>
                <a:ea typeface="Lora"/>
                <a:cs typeface="Lora"/>
                <a:sym typeface="Lor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23" name="Shape 23"/>
        <p:cNvGrpSpPr/>
        <p:nvPr/>
      </p:nvGrpSpPr>
      <p:grpSpPr>
        <a:xfrm>
          <a:off x="0" y="0"/>
          <a:ext cx="0" cy="0"/>
          <a:chOff x="0" y="0"/>
          <a:chExt cx="0" cy="0"/>
        </a:xfrm>
      </p:grpSpPr>
      <p:cxnSp>
        <p:nvCxnSpPr>
          <p:cNvPr id="24" name="Shape 24"/>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25" name="Shape 25"/>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
        <p:nvSpPr>
          <p:cNvPr id="26" name="Shape 26"/>
          <p:cNvSpPr txBox="1"/>
          <p:nvPr>
            <p:ph type="title"/>
          </p:nvPr>
        </p:nvSpPr>
        <p:spPr>
          <a:xfrm>
            <a:off x="1381250" y="922668"/>
            <a:ext cx="3878400" cy="435600"/>
          </a:xfrm>
          <a:prstGeom prst="rect">
            <a:avLst/>
          </a:prstGeom>
        </p:spPr>
        <p:txBody>
          <a:bodyPr anchorCtr="0" anchor="ctr" bIns="91425" lIns="91425" rIns="91425" wrap="square" tIns="91425"/>
          <a:lstStyle>
            <a:lvl1pPr lvl="0" rtl="0">
              <a:spcBef>
                <a:spcPts val="0"/>
              </a:spcBef>
              <a:buSzPts val="2000"/>
              <a:buFont typeface="Lora"/>
              <a:buNone/>
              <a:defRPr b="1" sz="2000">
                <a:latin typeface="Lora"/>
                <a:ea typeface="Lora"/>
                <a:cs typeface="Lora"/>
                <a:sym typeface="Lora"/>
              </a:defRPr>
            </a:lvl1pPr>
            <a:lvl2pPr lvl="1" rtl="0">
              <a:spcBef>
                <a:spcPts val="0"/>
              </a:spcBef>
              <a:buSzPts val="2000"/>
              <a:buFont typeface="Lora"/>
              <a:buNone/>
              <a:defRPr b="1" sz="2000">
                <a:highlight>
                  <a:srgbClr val="FFFFFF"/>
                </a:highlight>
                <a:latin typeface="Lora"/>
                <a:ea typeface="Lora"/>
                <a:cs typeface="Lora"/>
                <a:sym typeface="Lora"/>
              </a:defRPr>
            </a:lvl2pPr>
            <a:lvl3pPr lvl="2" rtl="0">
              <a:spcBef>
                <a:spcPts val="0"/>
              </a:spcBef>
              <a:buSzPts val="2000"/>
              <a:buFont typeface="Lora"/>
              <a:buNone/>
              <a:defRPr b="1" sz="2000">
                <a:highlight>
                  <a:srgbClr val="FFFFFF"/>
                </a:highlight>
                <a:latin typeface="Lora"/>
                <a:ea typeface="Lora"/>
                <a:cs typeface="Lora"/>
                <a:sym typeface="Lora"/>
              </a:defRPr>
            </a:lvl3pPr>
            <a:lvl4pPr lvl="3" rtl="0">
              <a:spcBef>
                <a:spcPts val="0"/>
              </a:spcBef>
              <a:buSzPts val="2000"/>
              <a:buFont typeface="Lora"/>
              <a:buNone/>
              <a:defRPr b="1" sz="2000">
                <a:highlight>
                  <a:srgbClr val="FFFFFF"/>
                </a:highlight>
                <a:latin typeface="Lora"/>
                <a:ea typeface="Lora"/>
                <a:cs typeface="Lora"/>
                <a:sym typeface="Lora"/>
              </a:defRPr>
            </a:lvl4pPr>
            <a:lvl5pPr lvl="4" rtl="0">
              <a:spcBef>
                <a:spcPts val="0"/>
              </a:spcBef>
              <a:buSzPts val="2000"/>
              <a:buFont typeface="Lora"/>
              <a:buNone/>
              <a:defRPr b="1" sz="2000">
                <a:highlight>
                  <a:srgbClr val="FFFFFF"/>
                </a:highlight>
                <a:latin typeface="Lora"/>
                <a:ea typeface="Lora"/>
                <a:cs typeface="Lora"/>
                <a:sym typeface="Lora"/>
              </a:defRPr>
            </a:lvl5pPr>
            <a:lvl6pPr lvl="5" rtl="0">
              <a:spcBef>
                <a:spcPts val="0"/>
              </a:spcBef>
              <a:buSzPts val="2000"/>
              <a:buFont typeface="Lora"/>
              <a:buNone/>
              <a:defRPr b="1" sz="2000">
                <a:highlight>
                  <a:srgbClr val="FFFFFF"/>
                </a:highlight>
                <a:latin typeface="Lora"/>
                <a:ea typeface="Lora"/>
                <a:cs typeface="Lora"/>
                <a:sym typeface="Lora"/>
              </a:defRPr>
            </a:lvl6pPr>
            <a:lvl7pPr lvl="6" rtl="0">
              <a:spcBef>
                <a:spcPts val="0"/>
              </a:spcBef>
              <a:buSzPts val="2000"/>
              <a:buFont typeface="Lora"/>
              <a:buNone/>
              <a:defRPr b="1" sz="2000">
                <a:highlight>
                  <a:srgbClr val="FFFFFF"/>
                </a:highlight>
                <a:latin typeface="Lora"/>
                <a:ea typeface="Lora"/>
                <a:cs typeface="Lora"/>
                <a:sym typeface="Lora"/>
              </a:defRPr>
            </a:lvl7pPr>
            <a:lvl8pPr lvl="7" rtl="0">
              <a:spcBef>
                <a:spcPts val="0"/>
              </a:spcBef>
              <a:buSzPts val="2000"/>
              <a:buFont typeface="Lora"/>
              <a:buNone/>
              <a:defRPr b="1" sz="2000">
                <a:highlight>
                  <a:srgbClr val="FFFFFF"/>
                </a:highlight>
                <a:latin typeface="Lora"/>
                <a:ea typeface="Lora"/>
                <a:cs typeface="Lora"/>
                <a:sym typeface="Lora"/>
              </a:defRPr>
            </a:lvl8pPr>
            <a:lvl9pPr lvl="8" rtl="0">
              <a:spcBef>
                <a:spcPts val="0"/>
              </a:spcBef>
              <a:buSzPts val="2000"/>
              <a:buFont typeface="Lora"/>
              <a:buNone/>
              <a:defRPr b="1" sz="2000">
                <a:highlight>
                  <a:srgbClr val="FFFFFF"/>
                </a:highlight>
                <a:latin typeface="Lora"/>
                <a:ea typeface="Lora"/>
                <a:cs typeface="Lora"/>
                <a:sym typeface="Lora"/>
              </a:defRPr>
            </a:lvl9pPr>
          </a:lstStyle>
          <a:p/>
        </p:txBody>
      </p:sp>
      <p:sp>
        <p:nvSpPr>
          <p:cNvPr id="27" name="Shape 27"/>
          <p:cNvSpPr txBox="1"/>
          <p:nvPr>
            <p:ph idx="1" type="body"/>
          </p:nvPr>
        </p:nvSpPr>
        <p:spPr>
          <a:xfrm>
            <a:off x="1381250" y="1616470"/>
            <a:ext cx="6809700" cy="3112200"/>
          </a:xfrm>
          <a:prstGeom prst="rect">
            <a:avLst/>
          </a:prstGeom>
        </p:spPr>
        <p:txBody>
          <a:bodyPr anchorCtr="0" anchor="t" bIns="91425" lIns="91425" rIns="91425" wrap="square" tIns="91425"/>
          <a:lstStyle>
            <a:lvl1pPr lvl="0" rtl="0">
              <a:spcBef>
                <a:spcPts val="600"/>
              </a:spcBef>
              <a:buClr>
                <a:srgbClr val="FFCD00"/>
              </a:buClr>
              <a:buSzPts val="24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ts val="2000"/>
              <a:buFont typeface="Quattrocento Sans"/>
              <a:buChar char="○"/>
              <a:defRPr sz="2000">
                <a:latin typeface="Quattrocento Sans"/>
                <a:ea typeface="Quattrocento Sans"/>
                <a:cs typeface="Quattrocento Sans"/>
                <a:sym typeface="Quattrocento Sans"/>
              </a:defRPr>
            </a:lvl2pPr>
            <a:lvl3pPr lvl="2" rtl="0">
              <a:spcBef>
                <a:spcPts val="480"/>
              </a:spcBef>
              <a:buClr>
                <a:srgbClr val="FFCD00"/>
              </a:buClr>
              <a:buSzPts val="2000"/>
              <a:buFont typeface="Quattrocento Sans"/>
              <a:buChar char="■"/>
              <a:defRPr sz="2000">
                <a:latin typeface="Quattrocento Sans"/>
                <a:ea typeface="Quattrocento Sans"/>
                <a:cs typeface="Quattrocento Sans"/>
                <a:sym typeface="Quattrocento Sans"/>
              </a:defRPr>
            </a:lvl3pPr>
            <a:lvl4pPr lvl="3"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4pPr>
            <a:lvl5pPr lvl="4"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5pPr>
            <a:lvl6pPr lvl="5"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6pPr>
            <a:lvl7pPr lvl="6"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7pPr>
            <a:lvl8pPr lvl="7"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8pPr>
            <a:lvl9pPr lvl="8"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28" name="Shape 28"/>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29" name="Shape 29"/>
        <p:cNvGrpSpPr/>
        <p:nvPr/>
      </p:nvGrpSpPr>
      <p:grpSpPr>
        <a:xfrm>
          <a:off x="0" y="0"/>
          <a:ext cx="0" cy="0"/>
          <a:chOff x="0" y="0"/>
          <a:chExt cx="0" cy="0"/>
        </a:xfrm>
      </p:grpSpPr>
      <p:sp>
        <p:nvSpPr>
          <p:cNvPr id="30" name="Shape 30"/>
          <p:cNvSpPr txBox="1"/>
          <p:nvPr>
            <p:ph type="title"/>
          </p:nvPr>
        </p:nvSpPr>
        <p:spPr>
          <a:xfrm>
            <a:off x="1381250" y="922668"/>
            <a:ext cx="3878400" cy="435600"/>
          </a:xfrm>
          <a:prstGeom prst="rect">
            <a:avLst/>
          </a:prstGeom>
        </p:spPr>
        <p:txBody>
          <a:bodyPr anchorCtr="0" anchor="ctr" bIns="91425" lIns="91425" rIns="91425" wrap="square" tIns="91425"/>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p:txBody>
      </p:sp>
      <p:sp>
        <p:nvSpPr>
          <p:cNvPr id="31" name="Shape 31"/>
          <p:cNvSpPr txBox="1"/>
          <p:nvPr>
            <p:ph idx="1" type="body"/>
          </p:nvPr>
        </p:nvSpPr>
        <p:spPr>
          <a:xfrm>
            <a:off x="1381250" y="1618700"/>
            <a:ext cx="3425400" cy="3231000"/>
          </a:xfrm>
          <a:prstGeom prst="rect">
            <a:avLst/>
          </a:prstGeom>
        </p:spPr>
        <p:txBody>
          <a:bodyPr anchorCtr="0" anchor="t" bIns="91425" lIns="91425" rIns="91425" wrap="square" tIns="91425"/>
          <a:lstStyle>
            <a:lvl1pPr lvl="0" rtl="0">
              <a:spcBef>
                <a:spcPts val="0"/>
              </a:spcBef>
              <a:buSzPts val="2000"/>
              <a:buChar char="◉"/>
              <a:defRPr sz="2000"/>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sz="2000"/>
            </a:lvl4pPr>
            <a:lvl5pPr lvl="4" rtl="0">
              <a:spcBef>
                <a:spcPts val="0"/>
              </a:spcBef>
              <a:buSzPts val="2000"/>
              <a:buChar char="○"/>
              <a:defRPr sz="2000"/>
            </a:lvl5pPr>
            <a:lvl6pPr lvl="5" rtl="0">
              <a:spcBef>
                <a:spcPts val="0"/>
              </a:spcBef>
              <a:buSzPts val="2000"/>
              <a:buChar char="■"/>
              <a:defRPr sz="2000"/>
            </a:lvl6pPr>
            <a:lvl7pPr lvl="6" rtl="0">
              <a:spcBef>
                <a:spcPts val="0"/>
              </a:spcBef>
              <a:buSzPts val="2000"/>
              <a:buChar char="●"/>
              <a:defRPr sz="2000"/>
            </a:lvl7pPr>
            <a:lvl8pPr lvl="7" rtl="0">
              <a:spcBef>
                <a:spcPts val="0"/>
              </a:spcBef>
              <a:buSzPts val="2000"/>
              <a:buChar char="○"/>
              <a:defRPr sz="2000"/>
            </a:lvl8pPr>
            <a:lvl9pPr lvl="8" rtl="0">
              <a:spcBef>
                <a:spcPts val="0"/>
              </a:spcBef>
              <a:buSzPts val="2000"/>
              <a:buChar char="■"/>
              <a:defRPr sz="2000"/>
            </a:lvl9pPr>
          </a:lstStyle>
          <a:p/>
        </p:txBody>
      </p:sp>
      <p:sp>
        <p:nvSpPr>
          <p:cNvPr id="32" name="Shape 32"/>
          <p:cNvSpPr txBox="1"/>
          <p:nvPr>
            <p:ph idx="2" type="body"/>
          </p:nvPr>
        </p:nvSpPr>
        <p:spPr>
          <a:xfrm>
            <a:off x="5012916" y="1618700"/>
            <a:ext cx="3425400" cy="3231000"/>
          </a:xfrm>
          <a:prstGeom prst="rect">
            <a:avLst/>
          </a:prstGeom>
        </p:spPr>
        <p:txBody>
          <a:bodyPr anchorCtr="0" anchor="t" bIns="91425" lIns="91425" rIns="91425" wrap="square" tIns="91425"/>
          <a:lstStyle>
            <a:lvl1pPr lvl="0" rtl="0">
              <a:spcBef>
                <a:spcPts val="0"/>
              </a:spcBef>
              <a:buSzPts val="2000"/>
              <a:buChar char="◉"/>
              <a:defRPr sz="2000"/>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sz="2000"/>
            </a:lvl4pPr>
            <a:lvl5pPr lvl="4" rtl="0">
              <a:spcBef>
                <a:spcPts val="0"/>
              </a:spcBef>
              <a:buSzPts val="2000"/>
              <a:buChar char="○"/>
              <a:defRPr sz="2000"/>
            </a:lvl5pPr>
            <a:lvl6pPr lvl="5" rtl="0">
              <a:spcBef>
                <a:spcPts val="0"/>
              </a:spcBef>
              <a:buSzPts val="2000"/>
              <a:buChar char="■"/>
              <a:defRPr sz="2000"/>
            </a:lvl6pPr>
            <a:lvl7pPr lvl="6" rtl="0">
              <a:spcBef>
                <a:spcPts val="0"/>
              </a:spcBef>
              <a:buSzPts val="2000"/>
              <a:buChar char="●"/>
              <a:defRPr sz="2000"/>
            </a:lvl7pPr>
            <a:lvl8pPr lvl="7" rtl="0">
              <a:spcBef>
                <a:spcPts val="0"/>
              </a:spcBef>
              <a:buSzPts val="2000"/>
              <a:buChar char="○"/>
              <a:defRPr sz="2000"/>
            </a:lvl8pPr>
            <a:lvl9pPr lvl="8" rtl="0">
              <a:spcBef>
                <a:spcPts val="0"/>
              </a:spcBef>
              <a:buSzPts val="2000"/>
              <a:buChar char="■"/>
              <a:defRPr sz="2000"/>
            </a:lvl9pPr>
          </a:lstStyle>
          <a:p/>
        </p:txBody>
      </p:sp>
      <p:cxnSp>
        <p:nvCxnSpPr>
          <p:cNvPr id="33" name="Shape 33"/>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34" name="Shape 34"/>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cxnSp>
        <p:nvCxnSpPr>
          <p:cNvPr id="35" name="Shape 35"/>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36" name="Shape 36"/>
        <p:cNvGrpSpPr/>
        <p:nvPr/>
      </p:nvGrpSpPr>
      <p:grpSpPr>
        <a:xfrm>
          <a:off x="0" y="0"/>
          <a:ext cx="0" cy="0"/>
          <a:chOff x="0" y="0"/>
          <a:chExt cx="0" cy="0"/>
        </a:xfrm>
      </p:grpSpPr>
      <p:sp>
        <p:nvSpPr>
          <p:cNvPr id="37" name="Shape 37"/>
          <p:cNvSpPr txBox="1"/>
          <p:nvPr>
            <p:ph type="title"/>
          </p:nvPr>
        </p:nvSpPr>
        <p:spPr>
          <a:xfrm>
            <a:off x="1381250" y="922668"/>
            <a:ext cx="3878400" cy="435600"/>
          </a:xfrm>
          <a:prstGeom prst="rect">
            <a:avLst/>
          </a:prstGeom>
        </p:spPr>
        <p:txBody>
          <a:bodyPr anchorCtr="0" anchor="ctr" bIns="91425" lIns="91425" rIns="91425" wrap="square" tIns="91425"/>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p:txBody>
      </p:sp>
      <p:sp>
        <p:nvSpPr>
          <p:cNvPr id="38" name="Shape 38"/>
          <p:cNvSpPr txBox="1"/>
          <p:nvPr>
            <p:ph idx="1" type="body"/>
          </p:nvPr>
        </p:nvSpPr>
        <p:spPr>
          <a:xfrm>
            <a:off x="1381250" y="1651075"/>
            <a:ext cx="2334000" cy="31224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
        <p:nvSpPr>
          <p:cNvPr id="39" name="Shape 39"/>
          <p:cNvSpPr txBox="1"/>
          <p:nvPr>
            <p:ph idx="2" type="body"/>
          </p:nvPr>
        </p:nvSpPr>
        <p:spPr>
          <a:xfrm>
            <a:off x="3834912" y="1651075"/>
            <a:ext cx="2334000" cy="31224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sp>
        <p:nvSpPr>
          <p:cNvPr id="40" name="Shape 40"/>
          <p:cNvSpPr txBox="1"/>
          <p:nvPr>
            <p:ph idx="3" type="body"/>
          </p:nvPr>
        </p:nvSpPr>
        <p:spPr>
          <a:xfrm>
            <a:off x="6288573" y="1651075"/>
            <a:ext cx="2334000" cy="3122400"/>
          </a:xfrm>
          <a:prstGeom prst="rect">
            <a:avLst/>
          </a:prstGeom>
        </p:spPr>
        <p:txBody>
          <a:bodyPr anchorCtr="0" anchor="t" bIns="91425" lIns="91425" rIns="91425" wrap="square" tIns="91425"/>
          <a:lstStyle>
            <a:lvl1pPr lvl="0" rtl="0">
              <a:spcBef>
                <a:spcPts val="0"/>
              </a:spcBef>
              <a:buSzPts val="1800"/>
              <a:buChar char="◉"/>
              <a:defRPr sz="1800"/>
            </a:lvl1pPr>
            <a:lvl2pPr lvl="1" rtl="0">
              <a:spcBef>
                <a:spcPts val="0"/>
              </a:spcBef>
              <a:buSzPts val="1800"/>
              <a:buChar char="○"/>
              <a:defRPr sz="1800"/>
            </a:lvl2pPr>
            <a:lvl3pPr lvl="2" rtl="0">
              <a:spcBef>
                <a:spcPts val="0"/>
              </a:spcBef>
              <a:buSzPts val="1800"/>
              <a:buChar char="■"/>
              <a:defRPr sz="1800"/>
            </a:lvl3pPr>
            <a:lvl4pPr lvl="3" rtl="0">
              <a:spcBef>
                <a:spcPts val="0"/>
              </a:spcBef>
              <a:buSzPts val="1800"/>
              <a:buChar char="●"/>
              <a:defRPr/>
            </a:lvl4pPr>
            <a:lvl5pPr lvl="4" rtl="0">
              <a:spcBef>
                <a:spcPts val="0"/>
              </a:spcBef>
              <a:buSzPts val="1800"/>
              <a:buChar char="○"/>
              <a:defRPr/>
            </a:lvl5pPr>
            <a:lvl6pPr lvl="5" rtl="0">
              <a:spcBef>
                <a:spcPts val="0"/>
              </a:spcBef>
              <a:buSzPts val="1800"/>
              <a:buChar char="■"/>
              <a:defRPr/>
            </a:lvl6pPr>
            <a:lvl7pPr lvl="6" rtl="0">
              <a:spcBef>
                <a:spcPts val="0"/>
              </a:spcBef>
              <a:buSzPts val="1800"/>
              <a:buChar char="●"/>
              <a:defRPr/>
            </a:lvl7pPr>
            <a:lvl8pPr lvl="7" rtl="0">
              <a:spcBef>
                <a:spcPts val="0"/>
              </a:spcBef>
              <a:buSzPts val="1800"/>
              <a:buChar char="○"/>
              <a:defRPr/>
            </a:lvl8pPr>
            <a:lvl9pPr lvl="8" rtl="0">
              <a:spcBef>
                <a:spcPts val="0"/>
              </a:spcBef>
              <a:buSzPts val="1800"/>
              <a:buChar char="■"/>
              <a:defRPr/>
            </a:lvl9pPr>
          </a:lstStyle>
          <a:p/>
        </p:txBody>
      </p:sp>
      <p:cxnSp>
        <p:nvCxnSpPr>
          <p:cNvPr id="41" name="Shape 41"/>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42" name="Shape 42"/>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cxnSp>
        <p:nvCxnSpPr>
          <p:cNvPr id="43" name="Shape 43"/>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4" name="Shape 44"/>
        <p:cNvGrpSpPr/>
        <p:nvPr/>
      </p:nvGrpSpPr>
      <p:grpSpPr>
        <a:xfrm>
          <a:off x="0" y="0"/>
          <a:ext cx="0" cy="0"/>
          <a:chOff x="0" y="0"/>
          <a:chExt cx="0" cy="0"/>
        </a:xfrm>
      </p:grpSpPr>
      <p:sp>
        <p:nvSpPr>
          <p:cNvPr id="45" name="Shape 45"/>
          <p:cNvSpPr txBox="1"/>
          <p:nvPr>
            <p:ph type="title"/>
          </p:nvPr>
        </p:nvSpPr>
        <p:spPr>
          <a:xfrm>
            <a:off x="1381250" y="937125"/>
            <a:ext cx="3878400" cy="435600"/>
          </a:xfrm>
          <a:prstGeom prst="rect">
            <a:avLst/>
          </a:prstGeom>
        </p:spPr>
        <p:txBody>
          <a:bodyPr anchorCtr="0" anchor="ctr" bIns="91425" lIns="91425" rIns="91425" wrap="square" tIns="91425"/>
          <a:lstStyle>
            <a:lvl1pPr lvl="0" rtl="0">
              <a:spcBef>
                <a:spcPts val="0"/>
              </a:spcBef>
              <a:buSzPts val="2000"/>
              <a:buNone/>
              <a:defRPr/>
            </a:lvl1pPr>
            <a:lvl2pPr lvl="1" rtl="0">
              <a:spcBef>
                <a:spcPts val="0"/>
              </a:spcBef>
              <a:buSzPts val="2000"/>
              <a:buNone/>
              <a:defRPr/>
            </a:lvl2pPr>
            <a:lvl3pPr lvl="2" rtl="0">
              <a:spcBef>
                <a:spcPts val="0"/>
              </a:spcBef>
              <a:buSzPts val="2000"/>
              <a:buNone/>
              <a:defRPr/>
            </a:lvl3pPr>
            <a:lvl4pPr lvl="3" rtl="0">
              <a:spcBef>
                <a:spcPts val="0"/>
              </a:spcBef>
              <a:buSzPts val="2000"/>
              <a:buNone/>
              <a:defRPr/>
            </a:lvl4pPr>
            <a:lvl5pPr lvl="4" rtl="0">
              <a:spcBef>
                <a:spcPts val="0"/>
              </a:spcBef>
              <a:buSzPts val="2000"/>
              <a:buNone/>
              <a:defRPr/>
            </a:lvl5pPr>
            <a:lvl6pPr lvl="5" rtl="0">
              <a:spcBef>
                <a:spcPts val="0"/>
              </a:spcBef>
              <a:buSzPts val="2000"/>
              <a:buNone/>
              <a:defRPr/>
            </a:lvl6pPr>
            <a:lvl7pPr lvl="6" rtl="0">
              <a:spcBef>
                <a:spcPts val="0"/>
              </a:spcBef>
              <a:buSzPts val="2000"/>
              <a:buNone/>
              <a:defRPr/>
            </a:lvl7pPr>
            <a:lvl8pPr lvl="7" rtl="0">
              <a:spcBef>
                <a:spcPts val="0"/>
              </a:spcBef>
              <a:buSzPts val="2000"/>
              <a:buNone/>
              <a:defRPr/>
            </a:lvl8pPr>
            <a:lvl9pPr lvl="8" rtl="0">
              <a:spcBef>
                <a:spcPts val="0"/>
              </a:spcBef>
              <a:buSzPts val="2000"/>
              <a:buNone/>
              <a:defRPr/>
            </a:lvl9pPr>
          </a:lstStyle>
          <a:p/>
        </p:txBody>
      </p:sp>
      <p:cxnSp>
        <p:nvCxnSpPr>
          <p:cNvPr id="46" name="Shape 46"/>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47" name="Shape 47"/>
          <p:cNvSpPr/>
          <p:nvPr/>
        </p:nvSpPr>
        <p:spPr>
          <a:xfrm>
            <a:off x="817475" y="928767"/>
            <a:ext cx="405900" cy="4059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cxnSp>
        <p:nvCxnSpPr>
          <p:cNvPr id="48" name="Shape 48"/>
          <p:cNvCxnSpPr/>
          <p:nvPr/>
        </p:nvCxnSpPr>
        <p:spPr>
          <a:xfrm>
            <a:off x="5265650" y="1131725"/>
            <a:ext cx="3878400"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9" name="Shape 49"/>
        <p:cNvGrpSpPr/>
        <p:nvPr/>
      </p:nvGrpSpPr>
      <p:grpSpPr>
        <a:xfrm>
          <a:off x="0" y="0"/>
          <a:ext cx="0" cy="0"/>
          <a:chOff x="0" y="0"/>
          <a:chExt cx="0" cy="0"/>
        </a:xfrm>
      </p:grpSpPr>
      <p:sp>
        <p:nvSpPr>
          <p:cNvPr id="50" name="Shape 50"/>
          <p:cNvSpPr txBox="1"/>
          <p:nvPr>
            <p:ph idx="1" type="body"/>
          </p:nvPr>
        </p:nvSpPr>
        <p:spPr>
          <a:xfrm>
            <a:off x="1990450" y="4037375"/>
            <a:ext cx="5163000" cy="519600"/>
          </a:xfrm>
          <a:prstGeom prst="rect">
            <a:avLst/>
          </a:prstGeom>
        </p:spPr>
        <p:txBody>
          <a:bodyPr anchorCtr="0" anchor="b" bIns="91425" lIns="91425" rIns="91425" wrap="square" tIns="91425"/>
          <a:lstStyle>
            <a:lvl1pPr lvl="0" rtl="0" algn="ctr">
              <a:spcBef>
                <a:spcPts val="360"/>
              </a:spcBef>
              <a:buSzPts val="1400"/>
              <a:buFont typeface="Lora"/>
              <a:buNone/>
              <a:defRPr i="1" sz="1400">
                <a:latin typeface="Lora"/>
                <a:ea typeface="Lora"/>
                <a:cs typeface="Lora"/>
                <a:sym typeface="Lora"/>
              </a:defRPr>
            </a:lvl1pPr>
          </a:lstStyle>
          <a:p/>
        </p:txBody>
      </p:sp>
      <p:cxnSp>
        <p:nvCxnSpPr>
          <p:cNvPr id="51" name="Shape 51"/>
          <p:cNvCxnSpPr/>
          <p:nvPr/>
        </p:nvCxnSpPr>
        <p:spPr>
          <a:xfrm>
            <a:off x="-6025" y="4666129"/>
            <a:ext cx="9162000" cy="0"/>
          </a:xfrm>
          <a:prstGeom prst="straightConnector1">
            <a:avLst/>
          </a:prstGeom>
          <a:noFill/>
          <a:ln cap="flat" cmpd="sng" w="9525">
            <a:solidFill>
              <a:srgbClr val="CCCCCC"/>
            </a:solidFill>
            <a:prstDash val="solid"/>
            <a:round/>
            <a:headEnd len="lg" w="lg" type="none"/>
            <a:tailEnd len="lg" w="lg" type="none"/>
          </a:ln>
        </p:spPr>
      </p:cxnSp>
      <p:sp>
        <p:nvSpPr>
          <p:cNvPr id="52" name="Shape 52"/>
          <p:cNvSpPr/>
          <p:nvPr/>
        </p:nvSpPr>
        <p:spPr>
          <a:xfrm>
            <a:off x="4457400" y="4551496"/>
            <a:ext cx="229200" cy="2292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cxnSp>
        <p:nvCxnSpPr>
          <p:cNvPr id="54" name="Shape 54"/>
          <p:cNvCxnSpPr/>
          <p:nvPr/>
        </p:nvCxnSpPr>
        <p:spPr>
          <a:xfrm>
            <a:off x="-6025" y="4513729"/>
            <a:ext cx="9162000" cy="0"/>
          </a:xfrm>
          <a:prstGeom prst="straightConnector1">
            <a:avLst/>
          </a:prstGeom>
          <a:noFill/>
          <a:ln cap="flat" cmpd="sng" w="9525">
            <a:solidFill>
              <a:srgbClr val="CCCCCC"/>
            </a:solidFill>
            <a:prstDash val="solid"/>
            <a:round/>
            <a:headEnd len="lg" w="lg" type="none"/>
            <a:tailEnd len="lg" w="lg" type="none"/>
          </a:ln>
        </p:spPr>
      </p:cxnSp>
      <p:sp>
        <p:nvSpPr>
          <p:cNvPr id="55" name="Shape 55"/>
          <p:cNvSpPr/>
          <p:nvPr/>
        </p:nvSpPr>
        <p:spPr>
          <a:xfrm>
            <a:off x="4293700" y="4235405"/>
            <a:ext cx="556500" cy="5565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1381250" y="1616470"/>
            <a:ext cx="6809700" cy="3112200"/>
          </a:xfrm>
          <a:prstGeom prst="rect">
            <a:avLst/>
          </a:prstGeom>
          <a:noFill/>
          <a:ln>
            <a:noFill/>
          </a:ln>
        </p:spPr>
        <p:txBody>
          <a:bodyPr anchorCtr="0" anchor="t" bIns="91425" lIns="91425" rIns="91425" wrap="square" tIns="91425"/>
          <a:lstStyle>
            <a:lvl1pPr lvl="0" rtl="0">
              <a:spcBef>
                <a:spcPts val="600"/>
              </a:spcBef>
              <a:buClr>
                <a:srgbClr val="FFCD00"/>
              </a:buClr>
              <a:buSzPts val="24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ts val="2000"/>
              <a:buFont typeface="Quattrocento Sans"/>
              <a:buChar char="○"/>
              <a:defRPr sz="2000">
                <a:latin typeface="Quattrocento Sans"/>
                <a:ea typeface="Quattrocento Sans"/>
                <a:cs typeface="Quattrocento Sans"/>
                <a:sym typeface="Quattrocento Sans"/>
              </a:defRPr>
            </a:lvl2pPr>
            <a:lvl3pPr lvl="2" rtl="0">
              <a:spcBef>
                <a:spcPts val="480"/>
              </a:spcBef>
              <a:buClr>
                <a:srgbClr val="FFCD00"/>
              </a:buClr>
              <a:buSzPts val="2000"/>
              <a:buFont typeface="Quattrocento Sans"/>
              <a:buChar char="■"/>
              <a:defRPr sz="2000">
                <a:latin typeface="Quattrocento Sans"/>
                <a:ea typeface="Quattrocento Sans"/>
                <a:cs typeface="Quattrocento Sans"/>
                <a:sym typeface="Quattrocento Sans"/>
              </a:defRPr>
            </a:lvl3pPr>
            <a:lvl4pPr lvl="3"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4pPr>
            <a:lvl5pPr lvl="4"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5pPr>
            <a:lvl6pPr lvl="5"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6pPr>
            <a:lvl7pPr lvl="6"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7pPr>
            <a:lvl8pPr lvl="7"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8pPr>
            <a:lvl9pPr lvl="8" rtl="0">
              <a:spcBef>
                <a:spcPts val="360"/>
              </a:spcBef>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sp>
        <p:nvSpPr>
          <p:cNvPr id="7" name="Shape 7"/>
          <p:cNvSpPr txBox="1"/>
          <p:nvPr>
            <p:ph type="title"/>
          </p:nvPr>
        </p:nvSpPr>
        <p:spPr>
          <a:xfrm>
            <a:off x="1381250" y="937117"/>
            <a:ext cx="6809700" cy="435600"/>
          </a:xfrm>
          <a:prstGeom prst="rect">
            <a:avLst/>
          </a:prstGeom>
          <a:noFill/>
          <a:ln>
            <a:noFill/>
          </a:ln>
        </p:spPr>
        <p:txBody>
          <a:bodyPr anchorCtr="0" anchor="ctr" bIns="91425" lIns="91425" rIns="91425" wrap="square" tIns="91425"/>
          <a:lstStyle>
            <a:lvl1pPr lvl="0" rtl="0">
              <a:spcBef>
                <a:spcPts val="0"/>
              </a:spcBef>
              <a:buSzPts val="2000"/>
              <a:buFont typeface="Lora"/>
              <a:buNone/>
              <a:defRPr b="1" sz="2000">
                <a:latin typeface="Lora"/>
                <a:ea typeface="Lora"/>
                <a:cs typeface="Lora"/>
                <a:sym typeface="Lora"/>
              </a:defRPr>
            </a:lvl1pPr>
            <a:lvl2pPr lvl="1" rtl="0">
              <a:spcBef>
                <a:spcPts val="0"/>
              </a:spcBef>
              <a:buSzPts val="2000"/>
              <a:buFont typeface="Lora"/>
              <a:buNone/>
              <a:defRPr b="1" sz="2000">
                <a:latin typeface="Lora"/>
                <a:ea typeface="Lora"/>
                <a:cs typeface="Lora"/>
                <a:sym typeface="Lora"/>
              </a:defRPr>
            </a:lvl2pPr>
            <a:lvl3pPr lvl="2" rtl="0">
              <a:spcBef>
                <a:spcPts val="0"/>
              </a:spcBef>
              <a:buSzPts val="2000"/>
              <a:buFont typeface="Lora"/>
              <a:buNone/>
              <a:defRPr b="1" sz="2000">
                <a:latin typeface="Lora"/>
                <a:ea typeface="Lora"/>
                <a:cs typeface="Lora"/>
                <a:sym typeface="Lora"/>
              </a:defRPr>
            </a:lvl3pPr>
            <a:lvl4pPr lvl="3" rtl="0">
              <a:spcBef>
                <a:spcPts val="0"/>
              </a:spcBef>
              <a:buSzPts val="2000"/>
              <a:buFont typeface="Lora"/>
              <a:buNone/>
              <a:defRPr b="1" sz="2000">
                <a:latin typeface="Lora"/>
                <a:ea typeface="Lora"/>
                <a:cs typeface="Lora"/>
                <a:sym typeface="Lora"/>
              </a:defRPr>
            </a:lvl4pPr>
            <a:lvl5pPr lvl="4" rtl="0">
              <a:spcBef>
                <a:spcPts val="0"/>
              </a:spcBef>
              <a:buSzPts val="2000"/>
              <a:buFont typeface="Lora"/>
              <a:buNone/>
              <a:defRPr b="1" sz="2000">
                <a:latin typeface="Lora"/>
                <a:ea typeface="Lora"/>
                <a:cs typeface="Lora"/>
                <a:sym typeface="Lora"/>
              </a:defRPr>
            </a:lvl5pPr>
            <a:lvl6pPr lvl="5" rtl="0">
              <a:spcBef>
                <a:spcPts val="0"/>
              </a:spcBef>
              <a:buSzPts val="2000"/>
              <a:buFont typeface="Lora"/>
              <a:buNone/>
              <a:defRPr b="1" sz="2000">
                <a:latin typeface="Lora"/>
                <a:ea typeface="Lora"/>
                <a:cs typeface="Lora"/>
                <a:sym typeface="Lora"/>
              </a:defRPr>
            </a:lvl6pPr>
            <a:lvl7pPr lvl="6" rtl="0">
              <a:spcBef>
                <a:spcPts val="0"/>
              </a:spcBef>
              <a:buSzPts val="2000"/>
              <a:buFont typeface="Lora"/>
              <a:buNone/>
              <a:defRPr b="1" sz="2000">
                <a:latin typeface="Lora"/>
                <a:ea typeface="Lora"/>
                <a:cs typeface="Lora"/>
                <a:sym typeface="Lora"/>
              </a:defRPr>
            </a:lvl7pPr>
            <a:lvl8pPr lvl="7" rtl="0">
              <a:spcBef>
                <a:spcPts val="0"/>
              </a:spcBef>
              <a:buSzPts val="2000"/>
              <a:buFont typeface="Lora"/>
              <a:buNone/>
              <a:defRPr b="1" sz="2000">
                <a:latin typeface="Lora"/>
                <a:ea typeface="Lora"/>
                <a:cs typeface="Lora"/>
                <a:sym typeface="Lora"/>
              </a:defRPr>
            </a:lvl8pPr>
            <a:lvl9pPr lvl="8" rtl="0">
              <a:spcBef>
                <a:spcPts val="0"/>
              </a:spcBef>
              <a:buSzPts val="2000"/>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ts val="2800"/>
              <a:buNone/>
              <a:defRPr sz="2800">
                <a:solidFill>
                  <a:schemeClr val="dk1"/>
                </a:solidFill>
              </a:defRPr>
            </a:lvl1pPr>
            <a:lvl2pPr lvl="1" rtl="0">
              <a:spcBef>
                <a:spcPts val="0"/>
              </a:spcBef>
              <a:buClr>
                <a:schemeClr val="dk1"/>
              </a:buClr>
              <a:buSzPts val="2800"/>
              <a:buNone/>
              <a:defRPr sz="2800">
                <a:solidFill>
                  <a:schemeClr val="dk1"/>
                </a:solidFill>
              </a:defRPr>
            </a:lvl2pPr>
            <a:lvl3pPr lvl="2" rtl="0">
              <a:spcBef>
                <a:spcPts val="0"/>
              </a:spcBef>
              <a:buClr>
                <a:schemeClr val="dk1"/>
              </a:buClr>
              <a:buSzPts val="2800"/>
              <a:buNone/>
              <a:defRPr sz="2800">
                <a:solidFill>
                  <a:schemeClr val="dk1"/>
                </a:solidFill>
              </a:defRPr>
            </a:lvl3pPr>
            <a:lvl4pPr lvl="3" rtl="0">
              <a:spcBef>
                <a:spcPts val="0"/>
              </a:spcBef>
              <a:buClr>
                <a:schemeClr val="dk1"/>
              </a:buClr>
              <a:buSzPts val="2800"/>
              <a:buNone/>
              <a:defRPr sz="2800">
                <a:solidFill>
                  <a:schemeClr val="dk1"/>
                </a:solidFill>
              </a:defRPr>
            </a:lvl4pPr>
            <a:lvl5pPr lvl="4" rtl="0">
              <a:spcBef>
                <a:spcPts val="0"/>
              </a:spcBef>
              <a:buClr>
                <a:schemeClr val="dk1"/>
              </a:buClr>
              <a:buSzPts val="2800"/>
              <a:buNone/>
              <a:defRPr sz="2800">
                <a:solidFill>
                  <a:schemeClr val="dk1"/>
                </a:solidFill>
              </a:defRPr>
            </a:lvl5pPr>
            <a:lvl6pPr lvl="5" rtl="0">
              <a:spcBef>
                <a:spcPts val="0"/>
              </a:spcBef>
              <a:buClr>
                <a:schemeClr val="dk1"/>
              </a:buClr>
              <a:buSzPts val="2800"/>
              <a:buNone/>
              <a:defRPr sz="2800">
                <a:solidFill>
                  <a:schemeClr val="dk1"/>
                </a:solidFill>
              </a:defRPr>
            </a:lvl6pPr>
            <a:lvl7pPr lvl="6" rtl="0">
              <a:spcBef>
                <a:spcPts val="0"/>
              </a:spcBef>
              <a:buClr>
                <a:schemeClr val="dk1"/>
              </a:buClr>
              <a:buSzPts val="2800"/>
              <a:buNone/>
              <a:defRPr sz="2800">
                <a:solidFill>
                  <a:schemeClr val="dk1"/>
                </a:solidFill>
              </a:defRPr>
            </a:lvl7pPr>
            <a:lvl8pPr lvl="7" rtl="0">
              <a:spcBef>
                <a:spcPts val="0"/>
              </a:spcBef>
              <a:buClr>
                <a:schemeClr val="dk1"/>
              </a:buClr>
              <a:buSzPts val="2800"/>
              <a:buNone/>
              <a:defRPr sz="2800">
                <a:solidFill>
                  <a:schemeClr val="dk1"/>
                </a:solidFill>
              </a:defRPr>
            </a:lvl8pPr>
            <a:lvl9pPr lvl="8" rtl="0">
              <a:spcBef>
                <a:spcPts val="0"/>
              </a:spcBef>
              <a:buClr>
                <a:schemeClr val="dk1"/>
              </a:buClr>
              <a:buSzPts val="2800"/>
              <a:buNone/>
              <a:defRPr sz="2800">
                <a:solidFill>
                  <a:schemeClr val="dk1"/>
                </a:solidFill>
              </a:defRPr>
            </a:lvl9pPr>
          </a:lstStyle>
          <a:p/>
        </p:txBody>
      </p:sp>
      <p:sp>
        <p:nvSpPr>
          <p:cNvPr id="59" name="Shape 59"/>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Char char="●"/>
              <a:defRPr sz="1800">
                <a:solidFill>
                  <a:schemeClr val="dk2"/>
                </a:solidFill>
              </a:defRPr>
            </a:lvl1pPr>
            <a:lvl2pPr lvl="1" rtl="0">
              <a:lnSpc>
                <a:spcPct val="115000"/>
              </a:lnSpc>
              <a:spcBef>
                <a:spcPts val="0"/>
              </a:spcBef>
              <a:spcAft>
                <a:spcPts val="1600"/>
              </a:spcAft>
              <a:buClr>
                <a:schemeClr val="dk2"/>
              </a:buClr>
              <a:buSzPts val="1400"/>
              <a:buChar char="○"/>
              <a:defRPr>
                <a:solidFill>
                  <a:schemeClr val="dk2"/>
                </a:solidFill>
              </a:defRPr>
            </a:lvl2pPr>
            <a:lvl3pPr lvl="2" rtl="0">
              <a:lnSpc>
                <a:spcPct val="115000"/>
              </a:lnSpc>
              <a:spcBef>
                <a:spcPts val="0"/>
              </a:spcBef>
              <a:spcAft>
                <a:spcPts val="1600"/>
              </a:spcAft>
              <a:buClr>
                <a:schemeClr val="dk2"/>
              </a:buClr>
              <a:buSzPts val="1400"/>
              <a:buChar char="■"/>
              <a:defRPr>
                <a:solidFill>
                  <a:schemeClr val="dk2"/>
                </a:solidFill>
              </a:defRPr>
            </a:lvl3pPr>
            <a:lvl4pPr lvl="3" rtl="0">
              <a:lnSpc>
                <a:spcPct val="115000"/>
              </a:lnSpc>
              <a:spcBef>
                <a:spcPts val="0"/>
              </a:spcBef>
              <a:spcAft>
                <a:spcPts val="1600"/>
              </a:spcAft>
              <a:buClr>
                <a:schemeClr val="dk2"/>
              </a:buClr>
              <a:buSzPts val="1400"/>
              <a:buChar char="●"/>
              <a:defRPr>
                <a:solidFill>
                  <a:schemeClr val="dk2"/>
                </a:solidFill>
              </a:defRPr>
            </a:lvl4pPr>
            <a:lvl5pPr lvl="4" rtl="0">
              <a:lnSpc>
                <a:spcPct val="115000"/>
              </a:lnSpc>
              <a:spcBef>
                <a:spcPts val="0"/>
              </a:spcBef>
              <a:spcAft>
                <a:spcPts val="1600"/>
              </a:spcAft>
              <a:buClr>
                <a:schemeClr val="dk2"/>
              </a:buClr>
              <a:buSzPts val="1400"/>
              <a:buChar char="○"/>
              <a:defRPr>
                <a:solidFill>
                  <a:schemeClr val="dk2"/>
                </a:solidFill>
              </a:defRPr>
            </a:lvl5pPr>
            <a:lvl6pPr lvl="5" rtl="0">
              <a:lnSpc>
                <a:spcPct val="115000"/>
              </a:lnSpc>
              <a:spcBef>
                <a:spcPts val="0"/>
              </a:spcBef>
              <a:spcAft>
                <a:spcPts val="1600"/>
              </a:spcAft>
              <a:buClr>
                <a:schemeClr val="dk2"/>
              </a:buClr>
              <a:buSzPts val="1400"/>
              <a:buChar char="■"/>
              <a:defRPr>
                <a:solidFill>
                  <a:schemeClr val="dk2"/>
                </a:solidFill>
              </a:defRPr>
            </a:lvl6pPr>
            <a:lvl7pPr lvl="6" rtl="0">
              <a:lnSpc>
                <a:spcPct val="115000"/>
              </a:lnSpc>
              <a:spcBef>
                <a:spcPts val="0"/>
              </a:spcBef>
              <a:spcAft>
                <a:spcPts val="1600"/>
              </a:spcAft>
              <a:buClr>
                <a:schemeClr val="dk2"/>
              </a:buClr>
              <a:buSzPts val="1400"/>
              <a:buChar char="●"/>
              <a:defRPr>
                <a:solidFill>
                  <a:schemeClr val="dk2"/>
                </a:solidFill>
              </a:defRPr>
            </a:lvl7pPr>
            <a:lvl8pPr lvl="7" rtl="0">
              <a:lnSpc>
                <a:spcPct val="115000"/>
              </a:lnSpc>
              <a:spcBef>
                <a:spcPts val="0"/>
              </a:spcBef>
              <a:spcAft>
                <a:spcPts val="1600"/>
              </a:spcAft>
              <a:buClr>
                <a:schemeClr val="dk2"/>
              </a:buClr>
              <a:buSzPts val="1400"/>
              <a:buChar char="○"/>
              <a:defRPr>
                <a:solidFill>
                  <a:schemeClr val="dk2"/>
                </a:solidFill>
              </a:defRPr>
            </a:lvl8pPr>
            <a:lvl9pPr lvl="8" rtl="0">
              <a:lnSpc>
                <a:spcPct val="115000"/>
              </a:lnSpc>
              <a:spcBef>
                <a:spcPts val="0"/>
              </a:spcBef>
              <a:spcAft>
                <a:spcPts val="1600"/>
              </a:spcAft>
              <a:buClr>
                <a:schemeClr val="dk2"/>
              </a:buClr>
              <a:buSzPts val="1400"/>
              <a:buChar char="■"/>
              <a:defRPr>
                <a:solidFill>
                  <a:schemeClr val="dk2"/>
                </a:solidFill>
              </a:defRPr>
            </a:lvl9pPr>
          </a:lstStyle>
          <a:p/>
        </p:txBody>
      </p:sp>
      <p:sp>
        <p:nvSpPr>
          <p:cNvPr id="60" name="Shape 60"/>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ctrTitle"/>
          </p:nvPr>
        </p:nvSpPr>
        <p:spPr>
          <a:xfrm>
            <a:off x="996630" y="1646538"/>
            <a:ext cx="4523700" cy="1159800"/>
          </a:xfrm>
          <a:prstGeom prst="rect">
            <a:avLst/>
          </a:prstGeom>
        </p:spPr>
        <p:txBody>
          <a:bodyPr anchorCtr="0" anchor="b" bIns="91425" lIns="91425" rIns="91425" wrap="square" tIns="91425">
            <a:noAutofit/>
          </a:bodyPr>
          <a:lstStyle/>
          <a:p>
            <a:pPr indent="0" lvl="0" marL="0">
              <a:spcBef>
                <a:spcPts val="0"/>
              </a:spcBef>
              <a:buNone/>
            </a:pPr>
            <a:r>
              <a:rPr lang="en"/>
              <a:t>Long-Term Electricity Price </a:t>
            </a:r>
            <a:r>
              <a:rPr lang="en">
                <a:highlight>
                  <a:srgbClr val="FFCD00"/>
                </a:highlight>
              </a:rPr>
              <a:t>Prediction </a:t>
            </a:r>
          </a:p>
        </p:txBody>
      </p:sp>
      <p:grpSp>
        <p:nvGrpSpPr>
          <p:cNvPr id="113" name="Shape 113"/>
          <p:cNvGrpSpPr/>
          <p:nvPr/>
        </p:nvGrpSpPr>
        <p:grpSpPr>
          <a:xfrm>
            <a:off x="1299165" y="3511424"/>
            <a:ext cx="215966" cy="342399"/>
            <a:chOff x="6718575" y="2318625"/>
            <a:chExt cx="256950" cy="407375"/>
          </a:xfrm>
        </p:grpSpPr>
        <p:sp>
          <p:nvSpPr>
            <p:cNvPr id="114" name="Shape 11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5" name="Shape 11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6" name="Shape 11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7" name="Shape 11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8" name="Shape 11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19" name="Shape 11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20" name="Shape 12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21" name="Shape 121"/>
            <p:cNvSpPr/>
            <p:nvPr/>
          </p:nvSpPr>
          <p:spPr>
            <a:xfrm>
              <a:off x="6795900" y="2628550"/>
              <a:ext cx="102300" cy="25"/>
            </a:xfrm>
            <a:custGeom>
              <a:pathLst>
                <a:path extrusionOk="0" fill="none" h="1" w="4092">
                  <a:moveTo>
                    <a:pt x="0" y="1"/>
                  </a:moveTo>
                  <a:lnTo>
                    <a:pt x="4092"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122" name="Shape 122"/>
          <p:cNvSpPr txBox="1"/>
          <p:nvPr/>
        </p:nvSpPr>
        <p:spPr>
          <a:xfrm>
            <a:off x="0" y="4250100"/>
            <a:ext cx="4824300" cy="1045800"/>
          </a:xfrm>
          <a:prstGeom prst="rect">
            <a:avLst/>
          </a:prstGeom>
          <a:noFill/>
          <a:ln>
            <a:noFill/>
          </a:ln>
        </p:spPr>
        <p:txBody>
          <a:bodyPr anchorCtr="0" anchor="ctr" bIns="91425" lIns="91425" rIns="91425" wrap="square" tIns="91425">
            <a:noAutofit/>
          </a:bodyPr>
          <a:lstStyle/>
          <a:p>
            <a:pPr indent="0" lvl="0" marL="0" rtl="0">
              <a:lnSpc>
                <a:spcPct val="115000"/>
              </a:lnSpc>
              <a:spcBef>
                <a:spcPts val="600"/>
              </a:spcBef>
              <a:buNone/>
            </a:pPr>
            <a:r>
              <a:rPr b="1" lang="en">
                <a:solidFill>
                  <a:schemeClr val="dk1"/>
                </a:solidFill>
                <a:latin typeface="Lora"/>
                <a:ea typeface="Lora"/>
                <a:cs typeface="Lora"/>
                <a:sym typeface="Lora"/>
              </a:rPr>
              <a:t>Mentors:</a:t>
            </a:r>
            <a:br>
              <a:rPr b="1" lang="en">
                <a:solidFill>
                  <a:srgbClr val="595959"/>
                </a:solidFill>
                <a:latin typeface="Lora"/>
                <a:ea typeface="Lora"/>
                <a:cs typeface="Lora"/>
                <a:sym typeface="Lora"/>
              </a:rPr>
            </a:br>
            <a:r>
              <a:rPr b="1" lang="en">
                <a:solidFill>
                  <a:schemeClr val="dk1"/>
                </a:solidFill>
                <a:latin typeface="Lora"/>
                <a:ea typeface="Lora"/>
                <a:cs typeface="Lora"/>
                <a:sym typeface="Lora"/>
              </a:rPr>
              <a:t>Antonio Vitti, CFO formerly with Merchant Atlas, Inc.</a:t>
            </a:r>
            <a:br>
              <a:rPr b="1" lang="en">
                <a:solidFill>
                  <a:srgbClr val="595959"/>
                </a:solidFill>
                <a:latin typeface="Lora"/>
                <a:ea typeface="Lora"/>
                <a:cs typeface="Lora"/>
                <a:sym typeface="Lora"/>
              </a:rPr>
            </a:br>
            <a:r>
              <a:rPr b="1" lang="en">
                <a:solidFill>
                  <a:schemeClr val="dk1"/>
                </a:solidFill>
                <a:latin typeface="Lora"/>
                <a:ea typeface="Lora"/>
                <a:cs typeface="Lora"/>
                <a:sym typeface="Lora"/>
              </a:rPr>
              <a:t>Dr. Steven Gustafson, Chief Scientist at Maana</a:t>
            </a:r>
          </a:p>
        </p:txBody>
      </p:sp>
      <p:sp>
        <p:nvSpPr>
          <p:cNvPr id="123" name="Shape 123"/>
          <p:cNvSpPr txBox="1"/>
          <p:nvPr/>
        </p:nvSpPr>
        <p:spPr>
          <a:xfrm>
            <a:off x="6167100" y="2602175"/>
            <a:ext cx="2803200" cy="992700"/>
          </a:xfrm>
          <a:prstGeom prst="rect">
            <a:avLst/>
          </a:prstGeom>
          <a:noFill/>
          <a:ln>
            <a:noFill/>
          </a:ln>
        </p:spPr>
        <p:txBody>
          <a:bodyPr anchorCtr="0" anchor="t" bIns="91425" lIns="91425" rIns="91425" wrap="square" tIns="91425">
            <a:noAutofit/>
          </a:bodyPr>
          <a:lstStyle/>
          <a:p>
            <a:pPr indent="-69850" lvl="0" marL="0">
              <a:spcBef>
                <a:spcPts val="0"/>
              </a:spcBef>
              <a:buClr>
                <a:schemeClr val="dk1"/>
              </a:buClr>
              <a:buSzPts val="1100"/>
              <a:buFont typeface="Arial"/>
              <a:buNone/>
            </a:pPr>
            <a:r>
              <a:rPr b="1" lang="en">
                <a:latin typeface="Lora"/>
                <a:ea typeface="Lora"/>
                <a:cs typeface="Lora"/>
                <a:sym typeface="Lora"/>
              </a:rPr>
              <a:t>Shikhar Verma, Nami Saghaei, Kun Yang, Randell Espina, Maria Sheila Ramos, </a:t>
            </a:r>
          </a:p>
          <a:p>
            <a:pPr indent="-69850" lvl="0" marL="0">
              <a:spcBef>
                <a:spcPts val="0"/>
              </a:spcBef>
              <a:buClr>
                <a:schemeClr val="dk1"/>
              </a:buClr>
              <a:buSzPts val="1100"/>
              <a:buFont typeface="Arial"/>
              <a:buNone/>
            </a:pPr>
            <a:r>
              <a:rPr b="1" lang="en">
                <a:latin typeface="Lora"/>
                <a:ea typeface="Lora"/>
                <a:cs typeface="Lora"/>
                <a:sym typeface="Lora"/>
              </a:rPr>
              <a:t>Ashkan Yousefi</a:t>
            </a:r>
          </a:p>
          <a:p>
            <a:pPr indent="-69850" lvl="0" marL="0">
              <a:spcBef>
                <a:spcPts val="0"/>
              </a:spcBef>
              <a:buClr>
                <a:schemeClr val="dk1"/>
              </a:buClr>
              <a:buSzPts val="1100"/>
              <a:buFont typeface="Arial"/>
              <a:buNone/>
            </a:pPr>
            <a:r>
              <a:t/>
            </a:r>
            <a:endParaRPr>
              <a:latin typeface="Lora"/>
              <a:ea typeface="Lora"/>
              <a:cs typeface="Lora"/>
              <a:sym typeface="Lora"/>
            </a:endParaRPr>
          </a:p>
          <a:p>
            <a:pPr indent="0" lvl="0" marL="0">
              <a:spcBef>
                <a:spcPts val="0"/>
              </a:spcBef>
              <a:buNone/>
            </a:pPr>
            <a:r>
              <a:t/>
            </a:r>
            <a:endParaRPr>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15" name="Shape 215"/>
          <p:cNvPicPr preferRelativeResize="0"/>
          <p:nvPr/>
        </p:nvPicPr>
        <p:blipFill>
          <a:blip r:embed="rId3">
            <a:alphaModFix/>
          </a:blip>
          <a:stretch>
            <a:fillRect/>
          </a:stretch>
        </p:blipFill>
        <p:spPr>
          <a:xfrm>
            <a:off x="1863952" y="0"/>
            <a:ext cx="5057097" cy="5143500"/>
          </a:xfrm>
          <a:prstGeom prst="rect">
            <a:avLst/>
          </a:prstGeom>
          <a:noFill/>
          <a:ln>
            <a:noFill/>
          </a:ln>
        </p:spPr>
      </p:pic>
      <p:sp>
        <p:nvSpPr>
          <p:cNvPr id="216" name="Shape 216"/>
          <p:cNvSpPr/>
          <p:nvPr/>
        </p:nvSpPr>
        <p:spPr>
          <a:xfrm>
            <a:off x="5139250" y="2962978"/>
            <a:ext cx="623400" cy="5049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17" name="Shape 217"/>
          <p:cNvSpPr txBox="1"/>
          <p:nvPr/>
        </p:nvSpPr>
        <p:spPr>
          <a:xfrm>
            <a:off x="255250" y="994181"/>
            <a:ext cx="18336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Average Electricity</a:t>
            </a:r>
          </a:p>
          <a:p>
            <a:pPr indent="0" lvl="0" marL="0" rtl="0">
              <a:spcBef>
                <a:spcPts val="0"/>
              </a:spcBef>
              <a:buNone/>
            </a:pPr>
            <a:r>
              <a:rPr lang="en" sz="2000">
                <a:latin typeface="Lora"/>
                <a:ea typeface="Lora"/>
                <a:cs typeface="Lora"/>
                <a:sym typeface="Lora"/>
              </a:rPr>
              <a:t>Retail Price</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2000">
                <a:latin typeface="Lora"/>
                <a:ea typeface="Lora"/>
                <a:cs typeface="Lora"/>
                <a:sym typeface="Lora"/>
              </a:rPr>
              <a:t>Different Sectors/</a:t>
            </a:r>
          </a:p>
          <a:p>
            <a:pPr indent="0" lvl="0" marL="0" rtl="0">
              <a:spcBef>
                <a:spcPts val="0"/>
              </a:spcBef>
              <a:buNone/>
            </a:pPr>
            <a:r>
              <a:rPr lang="en" sz="2000">
                <a:latin typeface="Lora"/>
                <a:ea typeface="Lora"/>
                <a:cs typeface="Lora"/>
                <a:sym typeface="Lora"/>
              </a:rPr>
              <a:t>Units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24" name="Shape 224"/>
          <p:cNvPicPr preferRelativeResize="0"/>
          <p:nvPr/>
        </p:nvPicPr>
        <p:blipFill>
          <a:blip r:embed="rId3">
            <a:alphaModFix/>
          </a:blip>
          <a:stretch>
            <a:fillRect/>
          </a:stretch>
        </p:blipFill>
        <p:spPr>
          <a:xfrm>
            <a:off x="1865827" y="0"/>
            <a:ext cx="5057097" cy="5143500"/>
          </a:xfrm>
          <a:prstGeom prst="rect">
            <a:avLst/>
          </a:prstGeom>
          <a:noFill/>
          <a:ln>
            <a:noFill/>
          </a:ln>
        </p:spPr>
      </p:pic>
      <p:sp>
        <p:nvSpPr>
          <p:cNvPr id="225" name="Shape 225"/>
          <p:cNvSpPr/>
          <p:nvPr/>
        </p:nvSpPr>
        <p:spPr>
          <a:xfrm>
            <a:off x="5567800" y="3303100"/>
            <a:ext cx="883200" cy="8274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26" name="Shape 226"/>
          <p:cNvSpPr txBox="1"/>
          <p:nvPr/>
        </p:nvSpPr>
        <p:spPr>
          <a:xfrm>
            <a:off x="459475" y="968631"/>
            <a:ext cx="18336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Natural Gas</a:t>
            </a:r>
          </a:p>
          <a:p>
            <a:pPr indent="0" lvl="0" marL="0" rtl="0">
              <a:spcBef>
                <a:spcPts val="0"/>
              </a:spcBef>
              <a:buNone/>
            </a:pPr>
            <a:r>
              <a:rPr lang="en" sz="2000">
                <a:latin typeface="Lora"/>
                <a:ea typeface="Lora"/>
                <a:cs typeface="Lora"/>
                <a:sym typeface="Lora"/>
              </a:rPr>
              <a:t>Consumption and Production by sector.</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33" name="Shape 233"/>
          <p:cNvPicPr preferRelativeResize="0"/>
          <p:nvPr/>
        </p:nvPicPr>
        <p:blipFill>
          <a:blip r:embed="rId3">
            <a:alphaModFix/>
          </a:blip>
          <a:stretch>
            <a:fillRect/>
          </a:stretch>
        </p:blipFill>
        <p:spPr>
          <a:xfrm>
            <a:off x="1864702" y="375"/>
            <a:ext cx="5057097" cy="5143500"/>
          </a:xfrm>
          <a:prstGeom prst="rect">
            <a:avLst/>
          </a:prstGeom>
          <a:noFill/>
          <a:ln>
            <a:noFill/>
          </a:ln>
        </p:spPr>
      </p:pic>
      <p:sp>
        <p:nvSpPr>
          <p:cNvPr id="234" name="Shape 234"/>
          <p:cNvSpPr/>
          <p:nvPr/>
        </p:nvSpPr>
        <p:spPr>
          <a:xfrm>
            <a:off x="3474775" y="3859031"/>
            <a:ext cx="1063200" cy="4089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35" name="Shape 235"/>
          <p:cNvSpPr txBox="1"/>
          <p:nvPr/>
        </p:nvSpPr>
        <p:spPr>
          <a:xfrm>
            <a:off x="382900" y="789981"/>
            <a:ext cx="18336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Petroleum Coke</a:t>
            </a:r>
          </a:p>
          <a:p>
            <a:pPr indent="0" lvl="0" marL="0" rtl="0">
              <a:spcBef>
                <a:spcPts val="0"/>
              </a:spcBef>
              <a:buNone/>
            </a:pPr>
            <a:r>
              <a:rPr lang="en" sz="2000">
                <a:latin typeface="Lora"/>
                <a:ea typeface="Lora"/>
                <a:cs typeface="Lora"/>
                <a:sym typeface="Lora"/>
              </a:rPr>
              <a:t>and Coal Generation</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2000">
                <a:latin typeface="Lora"/>
                <a:ea typeface="Lora"/>
                <a:cs typeface="Lora"/>
                <a:sym typeface="Lora"/>
              </a:rPr>
              <a:t>… And</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2000">
                <a:latin typeface="Lora"/>
                <a:ea typeface="Lora"/>
                <a:cs typeface="Lora"/>
                <a:sym typeface="Lora"/>
              </a:rPr>
              <a:t>Average Monthly Retail Price of Electricity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42" name="Shape 242"/>
          <p:cNvPicPr preferRelativeResize="0"/>
          <p:nvPr/>
        </p:nvPicPr>
        <p:blipFill>
          <a:blip r:embed="rId3">
            <a:alphaModFix/>
          </a:blip>
          <a:stretch>
            <a:fillRect/>
          </a:stretch>
        </p:blipFill>
        <p:spPr>
          <a:xfrm>
            <a:off x="1859402" y="0"/>
            <a:ext cx="5057097" cy="5143500"/>
          </a:xfrm>
          <a:prstGeom prst="rect">
            <a:avLst/>
          </a:prstGeom>
          <a:noFill/>
          <a:ln>
            <a:noFill/>
          </a:ln>
        </p:spPr>
      </p:pic>
      <p:sp>
        <p:nvSpPr>
          <p:cNvPr id="243" name="Shape 243"/>
          <p:cNvSpPr/>
          <p:nvPr/>
        </p:nvSpPr>
        <p:spPr>
          <a:xfrm>
            <a:off x="5139600" y="1246900"/>
            <a:ext cx="647400" cy="10023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44" name="Shape 244"/>
          <p:cNvSpPr txBox="1"/>
          <p:nvPr/>
        </p:nvSpPr>
        <p:spPr>
          <a:xfrm>
            <a:off x="0" y="86069"/>
            <a:ext cx="1833600" cy="1077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latin typeface="Lora"/>
                <a:ea typeface="Lora"/>
                <a:cs typeface="Lora"/>
                <a:sym typeface="Lora"/>
              </a:rPr>
              <a:t>Renewables Production and</a:t>
            </a:r>
          </a:p>
          <a:p>
            <a:pPr indent="0" lvl="0" marL="0" rtl="0">
              <a:spcBef>
                <a:spcPts val="0"/>
              </a:spcBef>
              <a:buNone/>
            </a:pPr>
            <a:r>
              <a:rPr lang="en">
                <a:latin typeface="Lora"/>
                <a:ea typeface="Lora"/>
                <a:cs typeface="Lora"/>
                <a:sym typeface="Lora"/>
              </a:rPr>
              <a:t>Consumption</a:t>
            </a:r>
          </a:p>
          <a:p>
            <a:pPr indent="-317500" lvl="0" marL="457200" rtl="0">
              <a:spcBef>
                <a:spcPts val="0"/>
              </a:spcBef>
              <a:spcAft>
                <a:spcPts val="0"/>
              </a:spcAft>
              <a:buSzPts val="1400"/>
              <a:buFont typeface="Lora"/>
              <a:buChar char="●"/>
            </a:pPr>
            <a:r>
              <a:rPr lang="en">
                <a:latin typeface="Lora"/>
                <a:ea typeface="Lora"/>
                <a:cs typeface="Lora"/>
                <a:sym typeface="Lora"/>
              </a:rPr>
              <a:t>Bio</a:t>
            </a:r>
          </a:p>
          <a:p>
            <a:pPr indent="-317500" lvl="0" marL="457200" rtl="0">
              <a:spcBef>
                <a:spcPts val="0"/>
              </a:spcBef>
              <a:spcAft>
                <a:spcPts val="0"/>
              </a:spcAft>
              <a:buSzPts val="1400"/>
              <a:buFont typeface="Lora"/>
              <a:buChar char="●"/>
            </a:pPr>
            <a:r>
              <a:rPr lang="en">
                <a:latin typeface="Lora"/>
                <a:ea typeface="Lora"/>
                <a:cs typeface="Lora"/>
                <a:sym typeface="Lora"/>
              </a:rPr>
              <a:t>Geo</a:t>
            </a:r>
          </a:p>
          <a:p>
            <a:pPr indent="-317500" lvl="0" marL="457200" rtl="0">
              <a:spcBef>
                <a:spcPts val="0"/>
              </a:spcBef>
              <a:spcAft>
                <a:spcPts val="0"/>
              </a:spcAft>
              <a:buSzPts val="1400"/>
              <a:buFont typeface="Lora"/>
              <a:buChar char="●"/>
            </a:pPr>
            <a:r>
              <a:rPr lang="en">
                <a:latin typeface="Lora"/>
                <a:ea typeface="Lora"/>
                <a:cs typeface="Lora"/>
                <a:sym typeface="Lora"/>
              </a:rPr>
              <a:t>Solar</a:t>
            </a:r>
          </a:p>
          <a:p>
            <a:pPr indent="-317500" lvl="0" marL="457200" rtl="0">
              <a:spcBef>
                <a:spcPts val="0"/>
              </a:spcBef>
              <a:spcAft>
                <a:spcPts val="0"/>
              </a:spcAft>
              <a:buSzPts val="1400"/>
              <a:buFont typeface="Lora"/>
              <a:buChar char="●"/>
            </a:pPr>
            <a:r>
              <a:rPr lang="en">
                <a:latin typeface="Lora"/>
                <a:ea typeface="Lora"/>
                <a:cs typeface="Lora"/>
                <a:sym typeface="Lora"/>
              </a:rPr>
              <a:t>Wind</a:t>
            </a:r>
          </a:p>
          <a:p>
            <a:pPr indent="-317500" lvl="0" marL="457200" rtl="0">
              <a:spcBef>
                <a:spcPts val="0"/>
              </a:spcBef>
              <a:spcAft>
                <a:spcPts val="0"/>
              </a:spcAft>
              <a:buSzPts val="1400"/>
              <a:buFont typeface="Lora"/>
              <a:buChar char="●"/>
            </a:pPr>
            <a:r>
              <a:rPr lang="en">
                <a:latin typeface="Lora"/>
                <a:ea typeface="Lora"/>
                <a:cs typeface="Lora"/>
                <a:sym typeface="Lora"/>
              </a:rPr>
              <a:t>Hydro</a:t>
            </a:r>
          </a:p>
          <a:p>
            <a:pPr indent="-317500" lvl="0" marL="457200" rtl="0">
              <a:spcBef>
                <a:spcPts val="0"/>
              </a:spcBef>
              <a:spcAft>
                <a:spcPts val="0"/>
              </a:spcAft>
              <a:buSzPts val="1400"/>
              <a:buFont typeface="Lora"/>
              <a:buChar char="●"/>
            </a:pPr>
            <a:r>
              <a:rPr lang="en">
                <a:latin typeface="Lora"/>
                <a:ea typeface="Lora"/>
                <a:cs typeface="Lora"/>
                <a:sym typeface="Lora"/>
              </a:rPr>
              <a:t>Waste</a:t>
            </a:r>
          </a:p>
          <a:p>
            <a:pPr indent="-317500" lvl="0" marL="457200" rtl="0">
              <a:spcBef>
                <a:spcPts val="0"/>
              </a:spcBef>
              <a:buSzPts val="1400"/>
              <a:buFont typeface="Lora"/>
              <a:buChar char="●"/>
            </a:pPr>
            <a:r>
              <a:rPr lang="en">
                <a:latin typeface="Lora"/>
                <a:ea typeface="Lora"/>
                <a:cs typeface="Lora"/>
                <a:sym typeface="Lora"/>
              </a:rPr>
              <a:t>Total Renewables</a:t>
            </a:r>
          </a:p>
          <a:p>
            <a:pPr indent="0" lvl="0" marL="0" rtl="0">
              <a:spcBef>
                <a:spcPts val="0"/>
              </a:spcBef>
              <a:buNone/>
            </a:pPr>
            <a:r>
              <a:rPr lang="en">
                <a:latin typeface="Lora"/>
                <a:ea typeface="Lora"/>
                <a:cs typeface="Lora"/>
                <a:sym typeface="Lora"/>
              </a:rPr>
              <a:t>And…</a:t>
            </a:r>
          </a:p>
          <a:p>
            <a:pPr indent="-317500" lvl="0" marL="457200" rtl="0">
              <a:spcBef>
                <a:spcPts val="0"/>
              </a:spcBef>
              <a:spcAft>
                <a:spcPts val="0"/>
              </a:spcAft>
              <a:buSzPts val="1400"/>
              <a:buFont typeface="Lora"/>
              <a:buChar char="●"/>
            </a:pPr>
            <a:r>
              <a:rPr lang="en">
                <a:latin typeface="Lora"/>
                <a:ea typeface="Lora"/>
                <a:cs typeface="Lora"/>
                <a:sym typeface="Lora"/>
              </a:rPr>
              <a:t>Average Monthly </a:t>
            </a:r>
            <a:br>
              <a:rPr lang="en">
                <a:latin typeface="Lora"/>
                <a:ea typeface="Lora"/>
                <a:cs typeface="Lora"/>
                <a:sym typeface="Lora"/>
              </a:rPr>
            </a:br>
            <a:r>
              <a:rPr lang="en">
                <a:latin typeface="Lora"/>
                <a:ea typeface="Lora"/>
                <a:cs typeface="Lora"/>
                <a:sym typeface="Lora"/>
              </a:rPr>
              <a:t>Retail </a:t>
            </a:r>
            <a:br>
              <a:rPr lang="en">
                <a:latin typeface="Lora"/>
                <a:ea typeface="Lora"/>
                <a:cs typeface="Lora"/>
                <a:sym typeface="Lora"/>
              </a:rPr>
            </a:br>
            <a:r>
              <a:rPr lang="en">
                <a:latin typeface="Lora"/>
                <a:ea typeface="Lora"/>
                <a:cs typeface="Lora"/>
                <a:sym typeface="Lora"/>
              </a:rPr>
              <a:t>Electricity Price in </a:t>
            </a:r>
            <a:br>
              <a:rPr lang="en">
                <a:latin typeface="Lora"/>
                <a:ea typeface="Lora"/>
                <a:cs typeface="Lora"/>
                <a:sym typeface="Lora"/>
              </a:rPr>
            </a:br>
            <a:r>
              <a:rPr lang="en">
                <a:latin typeface="Lora"/>
                <a:ea typeface="Lora"/>
                <a:cs typeface="Lora"/>
                <a:sym typeface="Lora"/>
              </a:rPr>
              <a:t>different</a:t>
            </a:r>
            <a:br>
              <a:rPr lang="en">
                <a:latin typeface="Lora"/>
                <a:ea typeface="Lora"/>
                <a:cs typeface="Lora"/>
                <a:sym typeface="Lora"/>
              </a:rPr>
            </a:br>
            <a:r>
              <a:rPr lang="en">
                <a:latin typeface="Lora"/>
                <a:ea typeface="Lora"/>
                <a:cs typeface="Lora"/>
                <a:sym typeface="Lora"/>
              </a:rPr>
              <a:t>sectors.</a:t>
            </a:r>
            <a:br>
              <a:rPr lang="en">
                <a:latin typeface="Lora"/>
                <a:ea typeface="Lora"/>
                <a:cs typeface="Lora"/>
                <a:sym typeface="Lora"/>
              </a:rPr>
            </a:br>
          </a:p>
          <a:p>
            <a:pPr indent="-317500" lvl="0" marL="457200" rtl="0">
              <a:spcBef>
                <a:spcPts val="0"/>
              </a:spcBef>
              <a:buSzPts val="1400"/>
              <a:buFont typeface="Lora"/>
              <a:buChar char="●"/>
            </a:pPr>
            <a:r>
              <a:rPr lang="en">
                <a:latin typeface="Lora"/>
                <a:ea typeface="Lora"/>
                <a:cs typeface="Lora"/>
                <a:sym typeface="Lora"/>
              </a:rPr>
              <a:t>Electricity Import Price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txBox="1"/>
          <p:nvPr>
            <p:ph type="title"/>
          </p:nvPr>
        </p:nvSpPr>
        <p:spPr>
          <a:xfrm>
            <a:off x="1381250" y="922675"/>
            <a:ext cx="4294800" cy="435600"/>
          </a:xfrm>
          <a:prstGeom prst="rect">
            <a:avLst/>
          </a:prstGeom>
        </p:spPr>
        <p:txBody>
          <a:bodyPr anchorCtr="0" anchor="ctr" bIns="91425" lIns="91425" rIns="91425" wrap="square" tIns="91425">
            <a:noAutofit/>
          </a:bodyPr>
          <a:lstStyle/>
          <a:p>
            <a:pPr indent="-69850" lvl="0" marL="0" rtl="0">
              <a:spcBef>
                <a:spcPts val="0"/>
              </a:spcBef>
              <a:buClr>
                <a:srgbClr val="000000"/>
              </a:buClr>
              <a:buSzPts val="1100"/>
              <a:buFont typeface="Arial"/>
              <a:buNone/>
            </a:pPr>
            <a:r>
              <a:rPr lang="en" sz="1800"/>
              <a:t>Correlations Summary  (Features)</a:t>
            </a:r>
          </a:p>
        </p:txBody>
      </p:sp>
      <p:sp>
        <p:nvSpPr>
          <p:cNvPr id="250" name="Shape 250"/>
          <p:cNvSpPr txBox="1"/>
          <p:nvPr>
            <p:ph idx="1" type="body"/>
          </p:nvPr>
        </p:nvSpPr>
        <p:spPr>
          <a:xfrm>
            <a:off x="1381250" y="1466300"/>
            <a:ext cx="3425400" cy="3231000"/>
          </a:xfrm>
          <a:prstGeom prst="rect">
            <a:avLst/>
          </a:prstGeom>
        </p:spPr>
        <p:txBody>
          <a:bodyPr anchorCtr="0" anchor="t" bIns="91425" lIns="91425" rIns="91425" wrap="square" tIns="91425">
            <a:noAutofit/>
          </a:bodyPr>
          <a:lstStyle/>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GDP (.7)</a:t>
            </a:r>
          </a:p>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Natural Gas Consumed by Industrial Sector (.74)</a:t>
            </a:r>
          </a:p>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Natural Gas Consumed by Electric Power Sector (.85)</a:t>
            </a:r>
          </a:p>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Net Electricity Imports (.75)</a:t>
            </a:r>
          </a:p>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Net Electricity Generation (.81)</a:t>
            </a:r>
          </a:p>
        </p:txBody>
      </p:sp>
      <p:sp>
        <p:nvSpPr>
          <p:cNvPr id="251" name="Shape 251"/>
          <p:cNvSpPr txBox="1"/>
          <p:nvPr>
            <p:ph idx="2" type="body"/>
          </p:nvPr>
        </p:nvSpPr>
        <p:spPr>
          <a:xfrm>
            <a:off x="5012916" y="1466300"/>
            <a:ext cx="3425400" cy="3231000"/>
          </a:xfrm>
          <a:prstGeom prst="rect">
            <a:avLst/>
          </a:prstGeom>
        </p:spPr>
        <p:txBody>
          <a:bodyPr anchorCtr="0" anchor="t" bIns="91425" lIns="91425" rIns="91425" wrap="square" tIns="91425">
            <a:noAutofit/>
          </a:bodyPr>
          <a:lstStyle/>
          <a:p>
            <a:pPr indent="-342900" lvl="0" marL="457200" rtl="0">
              <a:lnSpc>
                <a:spcPct val="90000"/>
              </a:lnSpc>
              <a:spcBef>
                <a:spcPts val="750"/>
              </a:spcBef>
              <a:spcAft>
                <a:spcPts val="1600"/>
              </a:spcAft>
              <a:buClr>
                <a:schemeClr val="dk1"/>
              </a:buClr>
              <a:buSzPts val="1800"/>
              <a:buFont typeface="Lora"/>
              <a:buChar char="•"/>
            </a:pPr>
            <a:r>
              <a:rPr lang="en" sz="1800">
                <a:solidFill>
                  <a:schemeClr val="dk1"/>
                </a:solidFill>
                <a:latin typeface="Lora"/>
                <a:ea typeface="Lora"/>
                <a:cs typeface="Lora"/>
                <a:sym typeface="Lora"/>
              </a:rPr>
              <a:t>Renewables (.77) </a:t>
            </a:r>
          </a:p>
          <a:p>
            <a:pPr indent="-342900" lvl="1" marL="914400" rtl="0">
              <a:lnSpc>
                <a:spcPct val="90000"/>
              </a:lnSpc>
              <a:spcBef>
                <a:spcPts val="375"/>
              </a:spcBef>
              <a:spcAft>
                <a:spcPts val="1600"/>
              </a:spcAft>
              <a:buClr>
                <a:schemeClr val="dk1"/>
              </a:buClr>
              <a:buSzPts val="1800"/>
              <a:buFont typeface="Lora"/>
              <a:buChar char="•"/>
            </a:pPr>
            <a:r>
              <a:rPr lang="en" sz="1800">
                <a:solidFill>
                  <a:schemeClr val="dk1"/>
                </a:solidFill>
                <a:latin typeface="Lora"/>
                <a:ea typeface="Lora"/>
                <a:cs typeface="Lora"/>
                <a:sym typeface="Lora"/>
              </a:rPr>
              <a:t>Solar Consumption (.71)</a:t>
            </a:r>
          </a:p>
          <a:p>
            <a:pPr indent="-342900" lvl="1" marL="914400" rtl="0">
              <a:lnSpc>
                <a:spcPct val="90000"/>
              </a:lnSpc>
              <a:spcBef>
                <a:spcPts val="375"/>
              </a:spcBef>
              <a:spcAft>
                <a:spcPts val="1600"/>
              </a:spcAft>
              <a:buClr>
                <a:schemeClr val="dk1"/>
              </a:buClr>
              <a:buSzPts val="1800"/>
              <a:buFont typeface="Lora"/>
              <a:buChar char="•"/>
            </a:pPr>
            <a:r>
              <a:rPr lang="en" sz="1800">
                <a:solidFill>
                  <a:schemeClr val="dk1"/>
                </a:solidFill>
                <a:latin typeface="Lora"/>
                <a:ea typeface="Lora"/>
                <a:cs typeface="Lora"/>
                <a:sym typeface="Lora"/>
              </a:rPr>
              <a:t>Geothermal Consumption (.65)</a:t>
            </a:r>
          </a:p>
          <a:p>
            <a:pPr indent="-342900" lvl="1" marL="914400" rtl="0">
              <a:lnSpc>
                <a:spcPct val="90000"/>
              </a:lnSpc>
              <a:spcBef>
                <a:spcPts val="375"/>
              </a:spcBef>
              <a:spcAft>
                <a:spcPts val="1600"/>
              </a:spcAft>
              <a:buClr>
                <a:schemeClr val="dk1"/>
              </a:buClr>
              <a:buSzPts val="1800"/>
              <a:buFont typeface="Lora"/>
              <a:buChar char="•"/>
            </a:pPr>
            <a:r>
              <a:rPr lang="en" sz="1800">
                <a:solidFill>
                  <a:schemeClr val="dk1"/>
                </a:solidFill>
                <a:latin typeface="Lora"/>
                <a:ea typeface="Lora"/>
                <a:cs typeface="Lora"/>
                <a:sym typeface="Lora"/>
              </a:rPr>
              <a:t>Wind Consumption (.62)</a:t>
            </a:r>
          </a:p>
          <a:p>
            <a:pPr indent="-342900" lvl="1" marL="914400" rtl="0">
              <a:lnSpc>
                <a:spcPct val="90000"/>
              </a:lnSpc>
              <a:spcBef>
                <a:spcPts val="375"/>
              </a:spcBef>
              <a:spcAft>
                <a:spcPts val="1600"/>
              </a:spcAft>
              <a:buClr>
                <a:schemeClr val="dk1"/>
              </a:buClr>
              <a:buSzPts val="1800"/>
              <a:buFont typeface="Lora"/>
              <a:buChar char="•"/>
            </a:pPr>
            <a:r>
              <a:rPr lang="en" sz="1800">
                <a:solidFill>
                  <a:schemeClr val="dk1"/>
                </a:solidFill>
                <a:latin typeface="Lora"/>
                <a:ea typeface="Lora"/>
                <a:cs typeface="Lora"/>
                <a:sym typeface="Lora"/>
              </a:rPr>
              <a:t>Biofuels Production (.72)</a:t>
            </a:r>
            <a:br>
              <a:rPr lang="en" sz="1800">
                <a:solidFill>
                  <a:schemeClr val="dk1"/>
                </a:solidFill>
                <a:latin typeface="Lora"/>
                <a:ea typeface="Lora"/>
                <a:cs typeface="Lora"/>
                <a:sym typeface="Lora"/>
              </a:rPr>
            </a:br>
          </a:p>
          <a:p>
            <a:pPr indent="-361950" lvl="0" marL="457200" rtl="0">
              <a:lnSpc>
                <a:spcPct val="90000"/>
              </a:lnSpc>
              <a:spcBef>
                <a:spcPts val="375"/>
              </a:spcBef>
              <a:spcAft>
                <a:spcPts val="1600"/>
              </a:spcAft>
              <a:buClr>
                <a:schemeClr val="dk1"/>
              </a:buClr>
              <a:buSzPts val="2100"/>
              <a:buFont typeface="Lora"/>
              <a:buChar char="•"/>
            </a:pPr>
            <a:r>
              <a:rPr lang="en" sz="1800">
                <a:solidFill>
                  <a:schemeClr val="dk1"/>
                </a:solidFill>
                <a:latin typeface="Lora"/>
                <a:ea typeface="Lora"/>
                <a:cs typeface="Lora"/>
                <a:sym typeface="Lora"/>
              </a:rPr>
              <a:t>Coal Generation (-.75)</a:t>
            </a:r>
          </a:p>
        </p:txBody>
      </p:sp>
      <p:grpSp>
        <p:nvGrpSpPr>
          <p:cNvPr id="252" name="Shape 252"/>
          <p:cNvGrpSpPr/>
          <p:nvPr/>
        </p:nvGrpSpPr>
        <p:grpSpPr>
          <a:xfrm>
            <a:off x="899782" y="1031674"/>
            <a:ext cx="243098" cy="230317"/>
            <a:chOff x="2583100" y="2973775"/>
            <a:chExt cx="461550" cy="437200"/>
          </a:xfrm>
        </p:grpSpPr>
        <p:sp>
          <p:nvSpPr>
            <p:cNvPr id="253" name="Shape 253"/>
            <p:cNvSpPr/>
            <p:nvPr/>
          </p:nvSpPr>
          <p:spPr>
            <a:xfrm>
              <a:off x="2701225" y="3315975"/>
              <a:ext cx="225300" cy="95000"/>
            </a:xfrm>
            <a:custGeom>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4" name="Shape 254"/>
            <p:cNvSpPr/>
            <p:nvPr/>
          </p:nvSpPr>
          <p:spPr>
            <a:xfrm>
              <a:off x="2583100" y="2973775"/>
              <a:ext cx="461550" cy="336125"/>
            </a:xfrm>
            <a:custGeom>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61" name="Shape 261"/>
          <p:cNvPicPr preferRelativeResize="0"/>
          <p:nvPr/>
        </p:nvPicPr>
        <p:blipFill>
          <a:blip r:embed="rId3">
            <a:alphaModFix/>
          </a:blip>
          <a:stretch>
            <a:fillRect/>
          </a:stretch>
        </p:blipFill>
        <p:spPr>
          <a:xfrm>
            <a:off x="5030907" y="619634"/>
            <a:ext cx="2927718" cy="1685062"/>
          </a:xfrm>
          <a:prstGeom prst="rect">
            <a:avLst/>
          </a:prstGeom>
          <a:noFill/>
          <a:ln>
            <a:noFill/>
          </a:ln>
        </p:spPr>
      </p:pic>
      <p:pic>
        <p:nvPicPr>
          <p:cNvPr id="262" name="Shape 262"/>
          <p:cNvPicPr preferRelativeResize="0"/>
          <p:nvPr/>
        </p:nvPicPr>
        <p:blipFill>
          <a:blip r:embed="rId4">
            <a:alphaModFix/>
          </a:blip>
          <a:stretch>
            <a:fillRect/>
          </a:stretch>
        </p:blipFill>
        <p:spPr>
          <a:xfrm>
            <a:off x="1328650" y="2801906"/>
            <a:ext cx="2862658" cy="1691568"/>
          </a:xfrm>
          <a:prstGeom prst="rect">
            <a:avLst/>
          </a:prstGeom>
          <a:noFill/>
          <a:ln>
            <a:noFill/>
          </a:ln>
        </p:spPr>
      </p:pic>
      <p:pic>
        <p:nvPicPr>
          <p:cNvPr id="263" name="Shape 263"/>
          <p:cNvPicPr preferRelativeResize="0"/>
          <p:nvPr/>
        </p:nvPicPr>
        <p:blipFill>
          <a:blip r:embed="rId5">
            <a:alphaModFix/>
          </a:blip>
          <a:stretch>
            <a:fillRect/>
          </a:stretch>
        </p:blipFill>
        <p:spPr>
          <a:xfrm>
            <a:off x="5133707" y="2857206"/>
            <a:ext cx="2722118" cy="1580967"/>
          </a:xfrm>
          <a:prstGeom prst="rect">
            <a:avLst/>
          </a:prstGeom>
          <a:noFill/>
          <a:ln>
            <a:noFill/>
          </a:ln>
        </p:spPr>
      </p:pic>
      <p:pic>
        <p:nvPicPr>
          <p:cNvPr id="264" name="Shape 264"/>
          <p:cNvPicPr preferRelativeResize="0"/>
          <p:nvPr/>
        </p:nvPicPr>
        <p:blipFill>
          <a:blip r:embed="rId6">
            <a:alphaModFix/>
          </a:blip>
          <a:stretch>
            <a:fillRect/>
          </a:stretch>
        </p:blipFill>
        <p:spPr>
          <a:xfrm>
            <a:off x="1290650" y="442275"/>
            <a:ext cx="2938649" cy="18624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71" name="Shape 271"/>
          <p:cNvPicPr preferRelativeResize="0"/>
          <p:nvPr/>
        </p:nvPicPr>
        <p:blipFill>
          <a:blip r:embed="rId3">
            <a:alphaModFix/>
          </a:blip>
          <a:stretch>
            <a:fillRect/>
          </a:stretch>
        </p:blipFill>
        <p:spPr>
          <a:xfrm>
            <a:off x="824575" y="934225"/>
            <a:ext cx="2952395" cy="1701584"/>
          </a:xfrm>
          <a:prstGeom prst="rect">
            <a:avLst/>
          </a:prstGeom>
          <a:noFill/>
          <a:ln>
            <a:noFill/>
          </a:ln>
        </p:spPr>
      </p:pic>
      <p:pic>
        <p:nvPicPr>
          <p:cNvPr id="272" name="Shape 272"/>
          <p:cNvPicPr preferRelativeResize="0"/>
          <p:nvPr/>
        </p:nvPicPr>
        <p:blipFill>
          <a:blip r:embed="rId4">
            <a:alphaModFix/>
          </a:blip>
          <a:stretch>
            <a:fillRect/>
          </a:stretch>
        </p:blipFill>
        <p:spPr>
          <a:xfrm>
            <a:off x="5494051" y="1019948"/>
            <a:ext cx="2920649" cy="1682536"/>
          </a:xfrm>
          <a:prstGeom prst="rect">
            <a:avLst/>
          </a:prstGeom>
          <a:noFill/>
          <a:ln>
            <a:noFill/>
          </a:ln>
        </p:spPr>
      </p:pic>
      <p:pic>
        <p:nvPicPr>
          <p:cNvPr id="273" name="Shape 273"/>
          <p:cNvPicPr preferRelativeResize="0"/>
          <p:nvPr/>
        </p:nvPicPr>
        <p:blipFill>
          <a:blip r:embed="rId5">
            <a:alphaModFix/>
          </a:blip>
          <a:stretch>
            <a:fillRect/>
          </a:stretch>
        </p:blipFill>
        <p:spPr>
          <a:xfrm>
            <a:off x="3262746" y="2810928"/>
            <a:ext cx="2869855" cy="19872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idx="4294967295" type="ctrTitle"/>
          </p:nvPr>
        </p:nvSpPr>
        <p:spPr>
          <a:xfrm>
            <a:off x="1951575" y="2878750"/>
            <a:ext cx="5241000" cy="1159800"/>
          </a:xfrm>
          <a:prstGeom prst="rect">
            <a:avLst/>
          </a:prstGeom>
        </p:spPr>
        <p:txBody>
          <a:bodyPr anchorCtr="0" anchor="ctr" bIns="91425" lIns="91425" rIns="91425" wrap="square" tIns="91425">
            <a:noAutofit/>
          </a:bodyPr>
          <a:lstStyle/>
          <a:p>
            <a:pPr indent="0" lvl="0" marL="0" rtl="0" algn="ctr">
              <a:spcBef>
                <a:spcPts val="0"/>
              </a:spcBef>
              <a:buNone/>
            </a:pPr>
            <a:r>
              <a:rPr lang="en" sz="4800">
                <a:highlight>
                  <a:srgbClr val="FFCD00"/>
                </a:highlight>
              </a:rPr>
              <a:t>Prediction</a:t>
            </a:r>
          </a:p>
        </p:txBody>
      </p:sp>
      <p:sp>
        <p:nvSpPr>
          <p:cNvPr id="279" name="Shape 279"/>
          <p:cNvSpPr txBox="1"/>
          <p:nvPr>
            <p:ph idx="4294967295" type="subTitle"/>
          </p:nvPr>
        </p:nvSpPr>
        <p:spPr>
          <a:xfrm>
            <a:off x="1951575" y="3792555"/>
            <a:ext cx="5241000" cy="784800"/>
          </a:xfrm>
          <a:prstGeom prst="rect">
            <a:avLst/>
          </a:prstGeom>
        </p:spPr>
        <p:txBody>
          <a:bodyPr anchorCtr="0" anchor="t" bIns="91425" lIns="91425" rIns="91425" wrap="square" tIns="91425">
            <a:noAutofit/>
          </a:bodyPr>
          <a:lstStyle/>
          <a:p>
            <a:pPr indent="0" lvl="0" marL="0" rtl="0" algn="ctr">
              <a:spcBef>
                <a:spcPts val="0"/>
              </a:spcBef>
              <a:buNone/>
            </a:pPr>
            <a:r>
              <a:rPr lang="en" sz="1800"/>
              <a:t>Time Series </a:t>
            </a:r>
          </a:p>
        </p:txBody>
      </p:sp>
      <p:cxnSp>
        <p:nvCxnSpPr>
          <p:cNvPr id="280" name="Shape 280"/>
          <p:cNvCxnSpPr/>
          <p:nvPr/>
        </p:nvCxnSpPr>
        <p:spPr>
          <a:xfrm>
            <a:off x="-6025" y="1668728"/>
            <a:ext cx="9162000" cy="0"/>
          </a:xfrm>
          <a:prstGeom prst="straightConnector1">
            <a:avLst/>
          </a:prstGeom>
          <a:noFill/>
          <a:ln cap="flat" cmpd="sng" w="9525">
            <a:solidFill>
              <a:srgbClr val="CCCCCC"/>
            </a:solidFill>
            <a:prstDash val="solid"/>
            <a:round/>
            <a:headEnd len="lg" w="lg" type="none"/>
            <a:tailEnd len="lg" w="lg" type="none"/>
          </a:ln>
        </p:spPr>
      </p:cxnSp>
      <p:sp>
        <p:nvSpPr>
          <p:cNvPr id="281" name="Shape 281"/>
          <p:cNvSpPr/>
          <p:nvPr/>
        </p:nvSpPr>
        <p:spPr>
          <a:xfrm>
            <a:off x="3470200" y="566931"/>
            <a:ext cx="2203500" cy="2203500"/>
          </a:xfrm>
          <a:prstGeom prst="ellipse">
            <a:avLst/>
          </a:prstGeom>
          <a:solidFill>
            <a:srgbClr val="FFCD00"/>
          </a:solidFill>
          <a:ln>
            <a:noFill/>
          </a:ln>
        </p:spPr>
        <p:txBody>
          <a:bodyPr anchorCtr="0" anchor="ctr" bIns="91425" lIns="91425" rIns="91425" wrap="square" tIns="91425">
            <a:noAutofit/>
          </a:bodyPr>
          <a:lstStyle/>
          <a:p>
            <a:pPr indent="0" lvl="0" marL="0" rtl="0">
              <a:spcBef>
                <a:spcPts val="0"/>
              </a:spcBef>
              <a:buNone/>
            </a:pPr>
            <a:r>
              <a:t/>
            </a:r>
            <a:endParaRPr/>
          </a:p>
        </p:txBody>
      </p:sp>
      <p:grpSp>
        <p:nvGrpSpPr>
          <p:cNvPr id="282" name="Shape 282"/>
          <p:cNvGrpSpPr/>
          <p:nvPr/>
        </p:nvGrpSpPr>
        <p:grpSpPr>
          <a:xfrm>
            <a:off x="4184367" y="854983"/>
            <a:ext cx="1035173" cy="1035155"/>
            <a:chOff x="6643075" y="3664250"/>
            <a:chExt cx="407950" cy="407975"/>
          </a:xfrm>
        </p:grpSpPr>
        <p:sp>
          <p:nvSpPr>
            <p:cNvPr id="283" name="Shape 283"/>
            <p:cNvSpPr/>
            <p:nvPr/>
          </p:nvSpPr>
          <p:spPr>
            <a:xfrm>
              <a:off x="6794075" y="3815250"/>
              <a:ext cx="211300" cy="211300"/>
            </a:xfrm>
            <a:custGeom>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84" name="Shape 284"/>
            <p:cNvSpPr/>
            <p:nvPr/>
          </p:nvSpPr>
          <p:spPr>
            <a:xfrm>
              <a:off x="6643075" y="3664250"/>
              <a:ext cx="407950" cy="407975"/>
            </a:xfrm>
            <a:custGeom>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grpSp>
        <p:nvGrpSpPr>
          <p:cNvPr id="285" name="Shape 285"/>
          <p:cNvGrpSpPr/>
          <p:nvPr/>
        </p:nvGrpSpPr>
        <p:grpSpPr>
          <a:xfrm rot="-587406">
            <a:off x="4123593" y="2025001"/>
            <a:ext cx="425594" cy="425570"/>
            <a:chOff x="576250" y="4319400"/>
            <a:chExt cx="442075" cy="442050"/>
          </a:xfrm>
        </p:grpSpPr>
        <p:sp>
          <p:nvSpPr>
            <p:cNvPr id="286" name="Shape 286"/>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87" name="Shape 287"/>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88" name="Shape 288"/>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89" name="Shape 289"/>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290" name="Shape 290"/>
          <p:cNvSpPr/>
          <p:nvPr/>
        </p:nvSpPr>
        <p:spPr>
          <a:xfrm>
            <a:off x="3936800" y="1094079"/>
            <a:ext cx="161807" cy="154500"/>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91" name="Shape 291"/>
          <p:cNvSpPr/>
          <p:nvPr/>
        </p:nvSpPr>
        <p:spPr>
          <a:xfrm rot="2697385">
            <a:off x="5003062" y="1885038"/>
            <a:ext cx="245621" cy="234528"/>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92" name="Shape 292"/>
          <p:cNvSpPr/>
          <p:nvPr/>
        </p:nvSpPr>
        <p:spPr>
          <a:xfrm>
            <a:off x="5197375" y="1751151"/>
            <a:ext cx="98383" cy="93976"/>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93" name="Shape 293"/>
          <p:cNvSpPr/>
          <p:nvPr/>
        </p:nvSpPr>
        <p:spPr>
          <a:xfrm rot="1280154">
            <a:off x="3824697" y="1560092"/>
            <a:ext cx="98367" cy="93971"/>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69850" lvl="0" marL="0" rtl="0">
              <a:spcBef>
                <a:spcPts val="0"/>
              </a:spcBef>
              <a:buClr>
                <a:srgbClr val="000000"/>
              </a:buClr>
              <a:buSzPts val="1100"/>
              <a:buFont typeface="Arial"/>
              <a:buNone/>
            </a:pPr>
            <a:r>
              <a:rPr lang="en"/>
              <a:t>Prediction with </a:t>
            </a:r>
            <a:r>
              <a:rPr lang="en">
                <a:highlight>
                  <a:srgbClr val="FFCD00"/>
                </a:highlight>
              </a:rPr>
              <a:t>Time Series</a:t>
            </a:r>
          </a:p>
        </p:txBody>
      </p:sp>
      <p:sp>
        <p:nvSpPr>
          <p:cNvPr id="299" name="Shape 299"/>
          <p:cNvSpPr txBox="1"/>
          <p:nvPr>
            <p:ph idx="1" type="body"/>
          </p:nvPr>
        </p:nvSpPr>
        <p:spPr>
          <a:xfrm>
            <a:off x="1305050" y="1616470"/>
            <a:ext cx="6809700" cy="31122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Time Series Prediction (Autoregressive Integrated Moving Average or ARIMA) for 3 years in advance - train 2000-2014, test 2014-2017, predict 2017-2020.</a:t>
            </a:r>
            <a:br>
              <a:rPr lang="en"/>
            </a:br>
          </a:p>
          <a:p>
            <a:pPr indent="-381000" lvl="0" marL="457200" rtl="0">
              <a:spcBef>
                <a:spcPts val="0"/>
              </a:spcBef>
              <a:buSzPts val="2400"/>
              <a:buChar char="◉"/>
            </a:pPr>
            <a:r>
              <a:rPr lang="en"/>
              <a:t>… for 5 years in advance - train 2000-2012, test 2012-2017, predict 2017-2022.</a:t>
            </a:r>
          </a:p>
          <a:p>
            <a:pPr indent="0" lvl="0" marL="0">
              <a:spcBef>
                <a:spcPts val="0"/>
              </a:spcBef>
              <a:buNone/>
            </a:pPr>
            <a:r>
              <a:t/>
            </a:r>
            <a:endParaRPr/>
          </a:p>
        </p:txBody>
      </p:sp>
      <p:grpSp>
        <p:nvGrpSpPr>
          <p:cNvPr id="300" name="Shape 300"/>
          <p:cNvGrpSpPr/>
          <p:nvPr/>
        </p:nvGrpSpPr>
        <p:grpSpPr>
          <a:xfrm>
            <a:off x="916458" y="1019750"/>
            <a:ext cx="214625" cy="214625"/>
            <a:chOff x="2594050" y="1631825"/>
            <a:chExt cx="439625" cy="439625"/>
          </a:xfrm>
        </p:grpSpPr>
        <p:sp>
          <p:nvSpPr>
            <p:cNvPr id="301" name="Shape 301"/>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02" name="Shape 302"/>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03" name="Shape 303"/>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04" name="Shape 304"/>
            <p:cNvSpPr/>
            <p:nvPr/>
          </p:nvSpPr>
          <p:spPr>
            <a:xfrm>
              <a:off x="2814912" y="1754062"/>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rtl="0">
              <a:spcBef>
                <a:spcPts val="0"/>
              </a:spcBef>
              <a:buNone/>
            </a:pPr>
            <a:r>
              <a:rPr lang="en">
                <a:highlight>
                  <a:srgbClr val="FFCD00"/>
                </a:highlight>
              </a:rPr>
              <a:t>Time Series</a:t>
            </a:r>
            <a:r>
              <a:rPr lang="en"/>
              <a:t> Results</a:t>
            </a:r>
          </a:p>
        </p:txBody>
      </p:sp>
      <p:sp>
        <p:nvSpPr>
          <p:cNvPr id="310" name="Shape 310"/>
          <p:cNvSpPr txBox="1"/>
          <p:nvPr>
            <p:ph idx="1" type="body"/>
          </p:nvPr>
        </p:nvSpPr>
        <p:spPr>
          <a:xfrm>
            <a:off x="1305050" y="1387870"/>
            <a:ext cx="6809700" cy="3112200"/>
          </a:xfrm>
          <a:prstGeom prst="rect">
            <a:avLst/>
          </a:prstGeom>
        </p:spPr>
        <p:txBody>
          <a:bodyPr anchorCtr="0" anchor="t" bIns="91425" lIns="91425" rIns="91425" wrap="square" tIns="91425">
            <a:noAutofit/>
          </a:bodyPr>
          <a:lstStyle/>
          <a:p>
            <a:pPr indent="-381000" lvl="0" marL="457200" rtl="0">
              <a:spcBef>
                <a:spcPts val="0"/>
              </a:spcBef>
              <a:spcAft>
                <a:spcPts val="0"/>
              </a:spcAft>
              <a:buSzPts val="2400"/>
              <a:buChar char="◉"/>
            </a:pPr>
            <a:r>
              <a:rPr lang="en"/>
              <a:t>Time Series Prediction for 3 years performed superbly.</a:t>
            </a:r>
            <a:br>
              <a:rPr lang="en"/>
            </a:br>
          </a:p>
          <a:p>
            <a:pPr indent="-355600" lvl="1" marL="914400" rtl="0">
              <a:spcBef>
                <a:spcPts val="0"/>
              </a:spcBef>
              <a:spcAft>
                <a:spcPts val="0"/>
              </a:spcAft>
              <a:buSzPts val="2000"/>
              <a:buChar char="○"/>
            </a:pPr>
            <a:r>
              <a:rPr lang="en"/>
              <a:t>Considered Cross-validation, but discovered that doesn’t work well with time series because it misses trends and captures other erroneous trends. Time series depends on history.</a:t>
            </a:r>
            <a:br>
              <a:rPr lang="en"/>
            </a:br>
          </a:p>
          <a:p>
            <a:pPr indent="-381000" lvl="0" marL="457200" rtl="0">
              <a:spcBef>
                <a:spcPts val="0"/>
              </a:spcBef>
              <a:buSzPts val="2400"/>
              <a:buChar char="◉"/>
            </a:pPr>
            <a:r>
              <a:rPr lang="en"/>
              <a:t>Time Series for 5 years performed slightly worse, but still good. </a:t>
            </a:r>
          </a:p>
          <a:p>
            <a:pPr indent="0" lvl="0" marL="0" rtl="0">
              <a:spcBef>
                <a:spcPts val="0"/>
              </a:spcBef>
              <a:buNone/>
            </a:pPr>
            <a:r>
              <a:t/>
            </a:r>
            <a:endParaRPr/>
          </a:p>
        </p:txBody>
      </p:sp>
      <p:grpSp>
        <p:nvGrpSpPr>
          <p:cNvPr id="311" name="Shape 311"/>
          <p:cNvGrpSpPr/>
          <p:nvPr/>
        </p:nvGrpSpPr>
        <p:grpSpPr>
          <a:xfrm>
            <a:off x="916458" y="1019750"/>
            <a:ext cx="214625" cy="214625"/>
            <a:chOff x="2594050" y="1631825"/>
            <a:chExt cx="439625" cy="439625"/>
          </a:xfrm>
        </p:grpSpPr>
        <p:sp>
          <p:nvSpPr>
            <p:cNvPr id="312" name="Shape 312"/>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13" name="Shape 313"/>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14" name="Shape 314"/>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15" name="Shape 315"/>
            <p:cNvSpPr/>
            <p:nvPr/>
          </p:nvSpPr>
          <p:spPr>
            <a:xfrm>
              <a:off x="2814912" y="1754062"/>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idx="4294967295" type="subTitle"/>
          </p:nvPr>
        </p:nvSpPr>
        <p:spPr>
          <a:xfrm>
            <a:off x="1908150" y="2069575"/>
            <a:ext cx="5021400" cy="784800"/>
          </a:xfrm>
          <a:prstGeom prst="rect">
            <a:avLst/>
          </a:prstGeom>
        </p:spPr>
        <p:txBody>
          <a:bodyPr anchorCtr="0" anchor="t" bIns="91425" lIns="91425" rIns="91425" wrap="square" tIns="91425">
            <a:noAutofit/>
          </a:bodyPr>
          <a:lstStyle/>
          <a:p>
            <a:pPr indent="-69850" lvl="0" marL="0" rtl="0">
              <a:spcBef>
                <a:spcPts val="0"/>
              </a:spcBef>
              <a:buClr>
                <a:schemeClr val="dk1"/>
              </a:buClr>
              <a:buSzPts val="1100"/>
              <a:buFont typeface="Arial"/>
              <a:buNone/>
            </a:pPr>
            <a:r>
              <a:rPr lang="en">
                <a:solidFill>
                  <a:schemeClr val="dk1"/>
                </a:solidFill>
                <a:latin typeface="Lora"/>
                <a:ea typeface="Lora"/>
                <a:cs typeface="Lora"/>
                <a:sym typeface="Lora"/>
              </a:rPr>
              <a:t>Predict the monthly retail price of electricity </a:t>
            </a:r>
            <a:r>
              <a:rPr lang="en">
                <a:solidFill>
                  <a:schemeClr val="dk1"/>
                </a:solidFill>
                <a:highlight>
                  <a:srgbClr val="FFCD00"/>
                </a:highlight>
                <a:latin typeface="Lora"/>
                <a:ea typeface="Lora"/>
                <a:cs typeface="Lora"/>
                <a:sym typeface="Lora"/>
              </a:rPr>
              <a:t>3-5 years</a:t>
            </a:r>
            <a:r>
              <a:rPr lang="en">
                <a:solidFill>
                  <a:schemeClr val="dk1"/>
                </a:solidFill>
                <a:latin typeface="Lora"/>
                <a:ea typeface="Lora"/>
                <a:cs typeface="Lora"/>
                <a:sym typeface="Lora"/>
              </a:rPr>
              <a:t> in advance.</a:t>
            </a:r>
          </a:p>
          <a:p>
            <a:pPr indent="-69850" lvl="0" marL="0" rtl="0">
              <a:spcBef>
                <a:spcPts val="0"/>
              </a:spcBef>
              <a:buClr>
                <a:schemeClr val="dk1"/>
              </a:buClr>
              <a:buSzPts val="1100"/>
              <a:buFont typeface="Arial"/>
              <a:buNone/>
            </a:pPr>
            <a:r>
              <a:t/>
            </a:r>
            <a:endParaRPr sz="1800">
              <a:solidFill>
                <a:schemeClr val="dk1"/>
              </a:solidFill>
              <a:highlight>
                <a:srgbClr val="FFCD00"/>
              </a:highlight>
            </a:endParaRPr>
          </a:p>
          <a:p>
            <a:pPr indent="0" lvl="0" marL="0">
              <a:spcBef>
                <a:spcPts val="0"/>
              </a:spcBef>
              <a:buNone/>
            </a:pPr>
            <a:r>
              <a:t/>
            </a:r>
            <a:endParaRPr b="1"/>
          </a:p>
        </p:txBody>
      </p:sp>
      <p:cxnSp>
        <p:nvCxnSpPr>
          <p:cNvPr id="129" name="Shape 129"/>
          <p:cNvCxnSpPr/>
          <p:nvPr/>
        </p:nvCxnSpPr>
        <p:spPr>
          <a:xfrm>
            <a:off x="6450" y="1428750"/>
            <a:ext cx="2397300" cy="0"/>
          </a:xfrm>
          <a:prstGeom prst="straightConnector1">
            <a:avLst/>
          </a:prstGeom>
          <a:noFill/>
          <a:ln cap="flat" cmpd="sng" w="9525">
            <a:solidFill>
              <a:srgbClr val="CCCCCC"/>
            </a:solidFill>
            <a:prstDash val="solid"/>
            <a:round/>
            <a:headEnd len="lg" w="lg" type="none"/>
            <a:tailEnd len="lg" w="lg" type="none"/>
          </a:ln>
        </p:spPr>
      </p:cxnSp>
      <p:sp>
        <p:nvSpPr>
          <p:cNvPr id="130" name="Shape 130"/>
          <p:cNvSpPr txBox="1"/>
          <p:nvPr>
            <p:ph idx="4294967295" type="ctrTitle"/>
          </p:nvPr>
        </p:nvSpPr>
        <p:spPr>
          <a:xfrm>
            <a:off x="2267150" y="888750"/>
            <a:ext cx="3862800" cy="1080000"/>
          </a:xfrm>
          <a:prstGeom prst="rect">
            <a:avLst/>
          </a:prstGeom>
        </p:spPr>
        <p:txBody>
          <a:bodyPr anchorCtr="0" anchor="ctr" bIns="91425" lIns="91425" rIns="91425" wrap="square" tIns="91425">
            <a:noAutofit/>
          </a:bodyPr>
          <a:lstStyle/>
          <a:p>
            <a:pPr indent="0" lvl="0" marL="0">
              <a:spcBef>
                <a:spcPts val="0"/>
              </a:spcBef>
              <a:buNone/>
            </a:pPr>
            <a:r>
              <a:rPr lang="en" sz="3600"/>
              <a:t>Objective</a:t>
            </a:r>
          </a:p>
        </p:txBody>
      </p:sp>
      <p:cxnSp>
        <p:nvCxnSpPr>
          <p:cNvPr id="131" name="Shape 131"/>
          <p:cNvCxnSpPr/>
          <p:nvPr/>
        </p:nvCxnSpPr>
        <p:spPr>
          <a:xfrm>
            <a:off x="4738400" y="1428750"/>
            <a:ext cx="4405500" cy="0"/>
          </a:xfrm>
          <a:prstGeom prst="straightConnector1">
            <a:avLst/>
          </a:prstGeom>
          <a:noFill/>
          <a:ln cap="flat" cmpd="sng" w="9525">
            <a:solidFill>
              <a:srgbClr val="CCCCCC"/>
            </a:solidFill>
            <a:prstDash val="solid"/>
            <a:round/>
            <a:headEnd len="lg" w="lg" type="none"/>
            <a:tailEnd len="lg" w="lg" type="none"/>
          </a:ln>
        </p:spPr>
      </p:cxnSp>
      <p:sp>
        <p:nvSpPr>
          <p:cNvPr id="132" name="Shape 132"/>
          <p:cNvSpPr/>
          <p:nvPr/>
        </p:nvSpPr>
        <p:spPr>
          <a:xfrm>
            <a:off x="840150" y="1063200"/>
            <a:ext cx="729900" cy="731100"/>
          </a:xfrm>
          <a:prstGeom prst="ellipse">
            <a:avLst/>
          </a:prstGeom>
          <a:solidFill>
            <a:srgbClr val="FFCD00"/>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133" name="Shape 133"/>
          <p:cNvGrpSpPr/>
          <p:nvPr/>
        </p:nvGrpSpPr>
        <p:grpSpPr>
          <a:xfrm>
            <a:off x="1001609" y="1168124"/>
            <a:ext cx="453909" cy="475962"/>
            <a:chOff x="5961125" y="1623900"/>
            <a:chExt cx="427450" cy="448175"/>
          </a:xfrm>
        </p:grpSpPr>
        <p:sp>
          <p:nvSpPr>
            <p:cNvPr id="134" name="Shape 134"/>
            <p:cNvSpPr/>
            <p:nvPr/>
          </p:nvSpPr>
          <p:spPr>
            <a:xfrm>
              <a:off x="5961125" y="1678700"/>
              <a:ext cx="376925" cy="376925"/>
            </a:xfrm>
            <a:custGeom>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5" name="Shape 135"/>
            <p:cNvSpPr/>
            <p:nvPr/>
          </p:nvSpPr>
          <p:spPr>
            <a:xfrm>
              <a:off x="6009825" y="1727425"/>
              <a:ext cx="279500" cy="279500"/>
            </a:xfrm>
            <a:custGeom>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6" name="Shape 136"/>
            <p:cNvSpPr/>
            <p:nvPr/>
          </p:nvSpPr>
          <p:spPr>
            <a:xfrm>
              <a:off x="6107250" y="1824850"/>
              <a:ext cx="84650" cy="84650"/>
            </a:xfrm>
            <a:custGeom>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7" name="Shape 137"/>
            <p:cNvSpPr/>
            <p:nvPr/>
          </p:nvSpPr>
          <p:spPr>
            <a:xfrm>
              <a:off x="6058550" y="1776125"/>
              <a:ext cx="182075" cy="182075"/>
            </a:xfrm>
            <a:custGeom>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8" name="Shape 138"/>
            <p:cNvSpPr/>
            <p:nvPr/>
          </p:nvSpPr>
          <p:spPr>
            <a:xfrm>
              <a:off x="5971475" y="2001400"/>
              <a:ext cx="74925" cy="70675"/>
            </a:xfrm>
            <a:custGeom>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39" name="Shape 139"/>
            <p:cNvSpPr/>
            <p:nvPr/>
          </p:nvSpPr>
          <p:spPr>
            <a:xfrm>
              <a:off x="6253375" y="2001400"/>
              <a:ext cx="74325" cy="70675"/>
            </a:xfrm>
            <a:custGeom>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40" name="Shape 140"/>
            <p:cNvSpPr/>
            <p:nvPr/>
          </p:nvSpPr>
          <p:spPr>
            <a:xfrm>
              <a:off x="6137700" y="1623900"/>
              <a:ext cx="250875" cy="255150"/>
            </a:xfrm>
            <a:custGeom>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9050">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idx="12" type="sldNum"/>
          </p:nvPr>
        </p:nvSpPr>
        <p:spPr>
          <a:xfrm>
            <a:off x="7555654" y="4731754"/>
            <a:ext cx="1490100" cy="1983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322" name="Shape 322"/>
          <p:cNvPicPr preferRelativeResize="0"/>
          <p:nvPr/>
        </p:nvPicPr>
        <p:blipFill rotWithShape="1">
          <a:blip r:embed="rId3">
            <a:alphaModFix/>
          </a:blip>
          <a:srcRect b="0" l="12449" r="15421" t="7347"/>
          <a:stretch/>
        </p:blipFill>
        <p:spPr>
          <a:xfrm>
            <a:off x="1726988" y="1054054"/>
            <a:ext cx="2597372" cy="1265580"/>
          </a:xfrm>
          <a:prstGeom prst="rect">
            <a:avLst/>
          </a:prstGeom>
          <a:noFill/>
          <a:ln>
            <a:noFill/>
          </a:ln>
        </p:spPr>
      </p:pic>
      <p:pic>
        <p:nvPicPr>
          <p:cNvPr id="323" name="Shape 323"/>
          <p:cNvPicPr preferRelativeResize="0"/>
          <p:nvPr/>
        </p:nvPicPr>
        <p:blipFill rotWithShape="1">
          <a:blip r:embed="rId4">
            <a:alphaModFix/>
          </a:blip>
          <a:srcRect b="0" l="0" r="22366" t="7347"/>
          <a:stretch/>
        </p:blipFill>
        <p:spPr>
          <a:xfrm>
            <a:off x="4038242" y="1038397"/>
            <a:ext cx="3690079" cy="1265580"/>
          </a:xfrm>
          <a:prstGeom prst="rect">
            <a:avLst/>
          </a:prstGeom>
          <a:noFill/>
          <a:ln>
            <a:noFill/>
          </a:ln>
        </p:spPr>
      </p:pic>
      <p:sp>
        <p:nvSpPr>
          <p:cNvPr id="324" name="Shape 324"/>
          <p:cNvSpPr txBox="1"/>
          <p:nvPr/>
        </p:nvSpPr>
        <p:spPr>
          <a:xfrm>
            <a:off x="1794688" y="748057"/>
            <a:ext cx="2461800" cy="192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100">
                <a:solidFill>
                  <a:srgbClr val="434343"/>
                </a:solidFill>
                <a:latin typeface="Lora"/>
                <a:ea typeface="Lora"/>
                <a:cs typeface="Lora"/>
                <a:sym typeface="Lora"/>
              </a:rPr>
              <a:t>Electricity Imports (3 Years)</a:t>
            </a:r>
          </a:p>
        </p:txBody>
      </p:sp>
      <p:sp>
        <p:nvSpPr>
          <p:cNvPr id="325" name="Shape 325"/>
          <p:cNvSpPr txBox="1"/>
          <p:nvPr/>
        </p:nvSpPr>
        <p:spPr>
          <a:xfrm rot="-5400000">
            <a:off x="817366" y="1454276"/>
            <a:ext cx="1299900" cy="256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Billion Kilowatt-hours</a:t>
            </a:r>
          </a:p>
        </p:txBody>
      </p:sp>
      <p:sp>
        <p:nvSpPr>
          <p:cNvPr id="326" name="Shape 326"/>
          <p:cNvSpPr txBox="1"/>
          <p:nvPr/>
        </p:nvSpPr>
        <p:spPr>
          <a:xfrm>
            <a:off x="2731217" y="2193175"/>
            <a:ext cx="1112700" cy="192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27" name="Shape 327"/>
          <p:cNvSpPr txBox="1"/>
          <p:nvPr/>
        </p:nvSpPr>
        <p:spPr>
          <a:xfrm>
            <a:off x="5218285" y="566733"/>
            <a:ext cx="2461800" cy="384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100">
                <a:solidFill>
                  <a:srgbClr val="434343"/>
                </a:solidFill>
                <a:latin typeface="Lora"/>
                <a:ea typeface="Lora"/>
                <a:cs typeface="Lora"/>
                <a:sym typeface="Lora"/>
              </a:rPr>
              <a:t>Net Commercial Generation     (3 Years)</a:t>
            </a:r>
          </a:p>
        </p:txBody>
      </p:sp>
      <p:sp>
        <p:nvSpPr>
          <p:cNvPr id="328" name="Shape 328"/>
          <p:cNvSpPr txBox="1"/>
          <p:nvPr/>
        </p:nvSpPr>
        <p:spPr>
          <a:xfrm>
            <a:off x="6052835" y="2163490"/>
            <a:ext cx="1112700" cy="192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29" name="Shape 329"/>
          <p:cNvSpPr txBox="1"/>
          <p:nvPr/>
        </p:nvSpPr>
        <p:spPr>
          <a:xfrm rot="-5400000">
            <a:off x="4141875" y="1388576"/>
            <a:ext cx="1278900" cy="256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Billion Kilowatt-hours</a:t>
            </a:r>
          </a:p>
        </p:txBody>
      </p:sp>
      <p:pic>
        <p:nvPicPr>
          <p:cNvPr id="330" name="Shape 330"/>
          <p:cNvPicPr preferRelativeResize="0"/>
          <p:nvPr/>
        </p:nvPicPr>
        <p:blipFill rotWithShape="1">
          <a:blip r:embed="rId5">
            <a:alphaModFix/>
          </a:blip>
          <a:srcRect b="0" l="0" r="0" t="7347"/>
          <a:stretch/>
        </p:blipFill>
        <p:spPr>
          <a:xfrm>
            <a:off x="87050" y="3008974"/>
            <a:ext cx="6008646" cy="1265580"/>
          </a:xfrm>
          <a:prstGeom prst="rect">
            <a:avLst/>
          </a:prstGeom>
          <a:noFill/>
          <a:ln>
            <a:noFill/>
          </a:ln>
        </p:spPr>
      </p:pic>
      <p:pic>
        <p:nvPicPr>
          <p:cNvPr id="331" name="Shape 331"/>
          <p:cNvPicPr preferRelativeResize="0"/>
          <p:nvPr/>
        </p:nvPicPr>
        <p:blipFill rotWithShape="1">
          <a:blip r:embed="rId6">
            <a:alphaModFix/>
          </a:blip>
          <a:srcRect b="0" l="0" r="0" t="7347"/>
          <a:stretch/>
        </p:blipFill>
        <p:spPr>
          <a:xfrm>
            <a:off x="4024589" y="3008974"/>
            <a:ext cx="4863485" cy="1265580"/>
          </a:xfrm>
          <a:prstGeom prst="rect">
            <a:avLst/>
          </a:prstGeom>
          <a:noFill/>
          <a:ln>
            <a:noFill/>
          </a:ln>
        </p:spPr>
      </p:pic>
      <p:sp>
        <p:nvSpPr>
          <p:cNvPr id="332" name="Shape 332"/>
          <p:cNvSpPr txBox="1"/>
          <p:nvPr/>
        </p:nvSpPr>
        <p:spPr>
          <a:xfrm>
            <a:off x="1860379" y="2525821"/>
            <a:ext cx="2461800" cy="192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Natural Gas Consumed by Industrial Sector (3 Years)</a:t>
            </a:r>
          </a:p>
        </p:txBody>
      </p:sp>
      <p:sp>
        <p:nvSpPr>
          <p:cNvPr id="333" name="Shape 333"/>
          <p:cNvSpPr txBox="1"/>
          <p:nvPr/>
        </p:nvSpPr>
        <p:spPr>
          <a:xfrm rot="-5400000">
            <a:off x="966914" y="3463292"/>
            <a:ext cx="1139700" cy="256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Billion Cubic Feet</a:t>
            </a:r>
          </a:p>
          <a:p>
            <a:pPr indent="0" lvl="0" marL="0" rtl="0">
              <a:spcBef>
                <a:spcPts val="0"/>
              </a:spcBef>
              <a:buNone/>
            </a:pPr>
            <a:r>
              <a:t/>
            </a:r>
            <a:endParaRPr sz="1000">
              <a:solidFill>
                <a:srgbClr val="434343"/>
              </a:solidFill>
              <a:latin typeface="Lora"/>
              <a:ea typeface="Lora"/>
              <a:cs typeface="Lora"/>
              <a:sym typeface="Lora"/>
            </a:endParaRPr>
          </a:p>
        </p:txBody>
      </p:sp>
      <p:sp>
        <p:nvSpPr>
          <p:cNvPr id="334" name="Shape 334"/>
          <p:cNvSpPr txBox="1"/>
          <p:nvPr/>
        </p:nvSpPr>
        <p:spPr>
          <a:xfrm>
            <a:off x="5225347" y="2462285"/>
            <a:ext cx="2461800" cy="192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Natural Gas Consumed by Electric Power Sector (3 Years)</a:t>
            </a:r>
          </a:p>
        </p:txBody>
      </p:sp>
      <p:sp>
        <p:nvSpPr>
          <p:cNvPr id="335" name="Shape 335"/>
          <p:cNvSpPr txBox="1"/>
          <p:nvPr/>
        </p:nvSpPr>
        <p:spPr>
          <a:xfrm rot="-5400000">
            <a:off x="4309339" y="3390175"/>
            <a:ext cx="1260600" cy="256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Billion Cubic Feet</a:t>
            </a:r>
          </a:p>
          <a:p>
            <a:pPr indent="0" lvl="0" marL="0" rtl="0">
              <a:spcBef>
                <a:spcPts val="0"/>
              </a:spcBef>
              <a:buNone/>
            </a:pPr>
            <a:r>
              <a:t/>
            </a:r>
            <a:endParaRPr sz="1000">
              <a:solidFill>
                <a:srgbClr val="434343"/>
              </a:solidFill>
              <a:latin typeface="Lora"/>
              <a:ea typeface="Lora"/>
              <a:cs typeface="Lora"/>
              <a:sym typeface="Lora"/>
            </a:endParaRPr>
          </a:p>
        </p:txBody>
      </p:sp>
      <p:sp>
        <p:nvSpPr>
          <p:cNvPr id="336" name="Shape 336"/>
          <p:cNvSpPr txBox="1"/>
          <p:nvPr/>
        </p:nvSpPr>
        <p:spPr>
          <a:xfrm>
            <a:off x="6121024" y="4146000"/>
            <a:ext cx="841500" cy="192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37" name="Shape 337"/>
          <p:cNvSpPr txBox="1"/>
          <p:nvPr/>
        </p:nvSpPr>
        <p:spPr>
          <a:xfrm>
            <a:off x="2731228" y="4142225"/>
            <a:ext cx="790200" cy="192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idx="12" type="sldNum"/>
          </p:nvPr>
        </p:nvSpPr>
        <p:spPr>
          <a:xfrm>
            <a:off x="7513929" y="4729263"/>
            <a:ext cx="1537800" cy="2046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344" name="Shape 344"/>
          <p:cNvPicPr preferRelativeResize="0"/>
          <p:nvPr/>
        </p:nvPicPr>
        <p:blipFill rotWithShape="1">
          <a:blip r:embed="rId3">
            <a:alphaModFix/>
          </a:blip>
          <a:srcRect b="0" l="0" r="0" t="7347"/>
          <a:stretch/>
        </p:blipFill>
        <p:spPr>
          <a:xfrm>
            <a:off x="4832601" y="818195"/>
            <a:ext cx="3139877" cy="1306176"/>
          </a:xfrm>
          <a:prstGeom prst="rect">
            <a:avLst/>
          </a:prstGeom>
          <a:noFill/>
          <a:ln>
            <a:noFill/>
          </a:ln>
        </p:spPr>
      </p:pic>
      <p:pic>
        <p:nvPicPr>
          <p:cNvPr id="345" name="Shape 345"/>
          <p:cNvPicPr preferRelativeResize="0"/>
          <p:nvPr/>
        </p:nvPicPr>
        <p:blipFill rotWithShape="1">
          <a:blip r:embed="rId4">
            <a:alphaModFix/>
          </a:blip>
          <a:srcRect b="0" l="0" r="0" t="7885"/>
          <a:stretch/>
        </p:blipFill>
        <p:spPr>
          <a:xfrm>
            <a:off x="4277305" y="3049504"/>
            <a:ext cx="4250471" cy="1220778"/>
          </a:xfrm>
          <a:prstGeom prst="rect">
            <a:avLst/>
          </a:prstGeom>
          <a:noFill/>
          <a:ln>
            <a:noFill/>
          </a:ln>
        </p:spPr>
      </p:pic>
      <p:sp>
        <p:nvSpPr>
          <p:cNvPr id="346" name="Shape 346"/>
          <p:cNvSpPr txBox="1"/>
          <p:nvPr/>
        </p:nvSpPr>
        <p:spPr>
          <a:xfrm>
            <a:off x="5132048" y="2600744"/>
            <a:ext cx="2541000" cy="198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CA Renewable Generation           (3 Years)</a:t>
            </a:r>
          </a:p>
        </p:txBody>
      </p:sp>
      <p:sp>
        <p:nvSpPr>
          <p:cNvPr id="347" name="Shape 347"/>
          <p:cNvSpPr txBox="1"/>
          <p:nvPr/>
        </p:nvSpPr>
        <p:spPr>
          <a:xfrm rot="-5400000">
            <a:off x="3981650" y="3404825"/>
            <a:ext cx="1408800" cy="265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200">
                <a:solidFill>
                  <a:srgbClr val="434343"/>
                </a:solidFill>
                <a:latin typeface="Lora"/>
                <a:ea typeface="Lora"/>
                <a:cs typeface="Lora"/>
                <a:sym typeface="Lora"/>
              </a:rPr>
              <a:t>Thousand Megawatt-hours</a:t>
            </a:r>
          </a:p>
        </p:txBody>
      </p:sp>
      <p:pic>
        <p:nvPicPr>
          <p:cNvPr id="348" name="Shape 348"/>
          <p:cNvPicPr preferRelativeResize="0"/>
          <p:nvPr/>
        </p:nvPicPr>
        <p:blipFill rotWithShape="1">
          <a:blip r:embed="rId5">
            <a:alphaModFix/>
          </a:blip>
          <a:srcRect b="0" l="0" r="0" t="7347"/>
          <a:stretch/>
        </p:blipFill>
        <p:spPr>
          <a:xfrm>
            <a:off x="1598932" y="842608"/>
            <a:ext cx="2961879" cy="1306176"/>
          </a:xfrm>
          <a:prstGeom prst="rect">
            <a:avLst/>
          </a:prstGeom>
          <a:noFill/>
          <a:ln>
            <a:noFill/>
          </a:ln>
        </p:spPr>
      </p:pic>
      <p:pic>
        <p:nvPicPr>
          <p:cNvPr id="349" name="Shape 349"/>
          <p:cNvPicPr preferRelativeResize="0"/>
          <p:nvPr/>
        </p:nvPicPr>
        <p:blipFill rotWithShape="1">
          <a:blip r:embed="rId6">
            <a:alphaModFix/>
          </a:blip>
          <a:srcRect b="0" l="0" r="0" t="7347"/>
          <a:stretch/>
        </p:blipFill>
        <p:spPr>
          <a:xfrm>
            <a:off x="1588261" y="2982386"/>
            <a:ext cx="2983239" cy="1306176"/>
          </a:xfrm>
          <a:prstGeom prst="rect">
            <a:avLst/>
          </a:prstGeom>
          <a:noFill/>
          <a:ln>
            <a:noFill/>
          </a:ln>
        </p:spPr>
      </p:pic>
      <p:sp>
        <p:nvSpPr>
          <p:cNvPr id="350" name="Shape 350"/>
          <p:cNvSpPr txBox="1"/>
          <p:nvPr/>
        </p:nvSpPr>
        <p:spPr>
          <a:xfrm>
            <a:off x="1809389" y="572012"/>
            <a:ext cx="2541000" cy="198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Biomass Production (3 Years)</a:t>
            </a:r>
          </a:p>
        </p:txBody>
      </p:sp>
      <p:sp>
        <p:nvSpPr>
          <p:cNvPr id="351" name="Shape 351"/>
          <p:cNvSpPr txBox="1"/>
          <p:nvPr/>
        </p:nvSpPr>
        <p:spPr>
          <a:xfrm rot="-5400000">
            <a:off x="951450" y="1285741"/>
            <a:ext cx="1176300" cy="265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Trillion BTU</a:t>
            </a:r>
          </a:p>
        </p:txBody>
      </p:sp>
      <p:sp>
        <p:nvSpPr>
          <p:cNvPr id="352" name="Shape 352"/>
          <p:cNvSpPr txBox="1"/>
          <p:nvPr/>
        </p:nvSpPr>
        <p:spPr>
          <a:xfrm>
            <a:off x="2675465" y="2056750"/>
            <a:ext cx="808800" cy="19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53" name="Shape 353"/>
          <p:cNvSpPr txBox="1"/>
          <p:nvPr/>
        </p:nvSpPr>
        <p:spPr>
          <a:xfrm>
            <a:off x="5132057" y="538524"/>
            <a:ext cx="2541000" cy="198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Solar Consumption (3 Years)</a:t>
            </a:r>
          </a:p>
        </p:txBody>
      </p:sp>
      <p:sp>
        <p:nvSpPr>
          <p:cNvPr id="354" name="Shape 354"/>
          <p:cNvSpPr txBox="1"/>
          <p:nvPr/>
        </p:nvSpPr>
        <p:spPr>
          <a:xfrm rot="-5400000">
            <a:off x="4322119" y="1285755"/>
            <a:ext cx="1176300" cy="265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Trillion BTU</a:t>
            </a:r>
          </a:p>
        </p:txBody>
      </p:sp>
      <p:sp>
        <p:nvSpPr>
          <p:cNvPr id="355" name="Shape 355"/>
          <p:cNvSpPr txBox="1"/>
          <p:nvPr/>
        </p:nvSpPr>
        <p:spPr>
          <a:xfrm>
            <a:off x="6048100" y="2092525"/>
            <a:ext cx="708900" cy="19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56" name="Shape 356"/>
          <p:cNvSpPr txBox="1"/>
          <p:nvPr/>
        </p:nvSpPr>
        <p:spPr>
          <a:xfrm>
            <a:off x="1809389" y="2693084"/>
            <a:ext cx="2541000" cy="1989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200">
                <a:solidFill>
                  <a:srgbClr val="434343"/>
                </a:solidFill>
                <a:latin typeface="Lora"/>
                <a:ea typeface="Lora"/>
                <a:cs typeface="Lora"/>
                <a:sym typeface="Lora"/>
              </a:rPr>
              <a:t>Wind Consumption (3 Years)</a:t>
            </a:r>
          </a:p>
        </p:txBody>
      </p:sp>
      <p:sp>
        <p:nvSpPr>
          <p:cNvPr id="357" name="Shape 357"/>
          <p:cNvSpPr txBox="1"/>
          <p:nvPr/>
        </p:nvSpPr>
        <p:spPr>
          <a:xfrm rot="-5400000">
            <a:off x="914642" y="3451093"/>
            <a:ext cx="1176300" cy="2652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Trillion BTU</a:t>
            </a:r>
          </a:p>
        </p:txBody>
      </p:sp>
      <p:sp>
        <p:nvSpPr>
          <p:cNvPr id="358" name="Shape 358"/>
          <p:cNvSpPr txBox="1"/>
          <p:nvPr/>
        </p:nvSpPr>
        <p:spPr>
          <a:xfrm>
            <a:off x="2710864" y="4194075"/>
            <a:ext cx="738000" cy="19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
        <p:nvSpPr>
          <p:cNvPr id="359" name="Shape 359"/>
          <p:cNvSpPr txBox="1"/>
          <p:nvPr/>
        </p:nvSpPr>
        <p:spPr>
          <a:xfrm>
            <a:off x="6033547" y="4241825"/>
            <a:ext cx="738000" cy="1989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Shape 365"/>
          <p:cNvPicPr preferRelativeResize="0"/>
          <p:nvPr/>
        </p:nvPicPr>
        <p:blipFill>
          <a:blip r:embed="rId3">
            <a:alphaModFix/>
          </a:blip>
          <a:stretch>
            <a:fillRect/>
          </a:stretch>
        </p:blipFill>
        <p:spPr>
          <a:xfrm>
            <a:off x="304800" y="239320"/>
            <a:ext cx="4760774" cy="4926775"/>
          </a:xfrm>
          <a:prstGeom prst="rect">
            <a:avLst/>
          </a:prstGeom>
          <a:noFill/>
          <a:ln>
            <a:noFill/>
          </a:ln>
        </p:spPr>
      </p:pic>
      <p:sp>
        <p:nvSpPr>
          <p:cNvPr id="366" name="Shape 366"/>
          <p:cNvSpPr txBox="1"/>
          <p:nvPr>
            <p:ph idx="12" type="sldNum"/>
          </p:nvPr>
        </p:nvSpPr>
        <p:spPr>
          <a:xfrm>
            <a:off x="7202649" y="4727306"/>
            <a:ext cx="1845300" cy="2316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367" name="Shape 367"/>
          <p:cNvPicPr preferRelativeResize="0"/>
          <p:nvPr/>
        </p:nvPicPr>
        <p:blipFill rotWithShape="1">
          <a:blip r:embed="rId4">
            <a:alphaModFix/>
          </a:blip>
          <a:srcRect b="0" l="26396" r="28107" t="8575"/>
          <a:stretch/>
        </p:blipFill>
        <p:spPr>
          <a:xfrm>
            <a:off x="5432724" y="1228347"/>
            <a:ext cx="2701126" cy="1264376"/>
          </a:xfrm>
          <a:prstGeom prst="rect">
            <a:avLst/>
          </a:prstGeom>
          <a:noFill/>
          <a:ln>
            <a:noFill/>
          </a:ln>
        </p:spPr>
      </p:pic>
      <p:sp>
        <p:nvSpPr>
          <p:cNvPr id="368" name="Shape 368"/>
          <p:cNvSpPr txBox="1"/>
          <p:nvPr/>
        </p:nvSpPr>
        <p:spPr>
          <a:xfrm>
            <a:off x="5729471" y="763775"/>
            <a:ext cx="2505900" cy="149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200">
                <a:solidFill>
                  <a:srgbClr val="434343"/>
                </a:solidFill>
                <a:latin typeface="Lora"/>
                <a:ea typeface="Lora"/>
                <a:cs typeface="Lora"/>
                <a:sym typeface="Lora"/>
              </a:rPr>
              <a:t>Average Monthly Retail Electricity Price (3 Years)</a:t>
            </a:r>
          </a:p>
        </p:txBody>
      </p:sp>
      <p:sp>
        <p:nvSpPr>
          <p:cNvPr id="369" name="Shape 369"/>
          <p:cNvSpPr txBox="1"/>
          <p:nvPr/>
        </p:nvSpPr>
        <p:spPr>
          <a:xfrm rot="-5400000">
            <a:off x="4602975" y="1628300"/>
            <a:ext cx="1136700" cy="2115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Cents per Killowatt-hour</a:t>
            </a:r>
          </a:p>
        </p:txBody>
      </p:sp>
      <p:sp>
        <p:nvSpPr>
          <p:cNvPr id="370" name="Shape 370"/>
          <p:cNvSpPr txBox="1"/>
          <p:nvPr/>
        </p:nvSpPr>
        <p:spPr>
          <a:xfrm>
            <a:off x="6399582" y="2362255"/>
            <a:ext cx="716400" cy="1494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000">
                <a:solidFill>
                  <a:srgbClr val="434343"/>
                </a:solidFill>
                <a:latin typeface="Lora"/>
                <a:ea typeface="Lora"/>
                <a:cs typeface="Lora"/>
                <a:sym typeface="Lora"/>
              </a:rPr>
              <a:t>Months</a:t>
            </a:r>
          </a:p>
        </p:txBody>
      </p:sp>
      <p:pic>
        <p:nvPicPr>
          <p:cNvPr id="371" name="Shape 371"/>
          <p:cNvPicPr preferRelativeResize="0"/>
          <p:nvPr/>
        </p:nvPicPr>
        <p:blipFill>
          <a:blip r:embed="rId5">
            <a:alphaModFix/>
          </a:blip>
          <a:stretch>
            <a:fillRect/>
          </a:stretch>
        </p:blipFill>
        <p:spPr>
          <a:xfrm>
            <a:off x="4298075" y="3090775"/>
            <a:ext cx="2186400" cy="1481100"/>
          </a:xfrm>
          <a:prstGeom prst="rect">
            <a:avLst/>
          </a:prstGeom>
          <a:noFill/>
          <a:ln>
            <a:noFill/>
          </a:ln>
        </p:spPr>
      </p:pic>
      <p:cxnSp>
        <p:nvCxnSpPr>
          <p:cNvPr id="372" name="Shape 372"/>
          <p:cNvCxnSpPr/>
          <p:nvPr/>
        </p:nvCxnSpPr>
        <p:spPr>
          <a:xfrm flipH="1">
            <a:off x="6429475" y="2388050"/>
            <a:ext cx="671100" cy="2041800"/>
          </a:xfrm>
          <a:prstGeom prst="straightConnector1">
            <a:avLst/>
          </a:prstGeom>
          <a:noFill/>
          <a:ln cap="flat" cmpd="sng" w="9525">
            <a:solidFill>
              <a:schemeClr val="dk2"/>
            </a:solidFill>
            <a:prstDash val="solid"/>
            <a:round/>
            <a:headEnd len="lg" w="lg" type="none"/>
            <a:tailEnd len="lg" w="lg" type="none"/>
          </a:ln>
        </p:spPr>
      </p:cxnSp>
      <p:cxnSp>
        <p:nvCxnSpPr>
          <p:cNvPr id="373" name="Shape 373"/>
          <p:cNvCxnSpPr/>
          <p:nvPr/>
        </p:nvCxnSpPr>
        <p:spPr>
          <a:xfrm flipH="1">
            <a:off x="4486500" y="2381000"/>
            <a:ext cx="1978200" cy="7773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Shape 379"/>
          <p:cNvPicPr preferRelativeResize="0"/>
          <p:nvPr/>
        </p:nvPicPr>
        <p:blipFill>
          <a:blip r:embed="rId3">
            <a:alphaModFix/>
          </a:blip>
          <a:stretch>
            <a:fillRect/>
          </a:stretch>
        </p:blipFill>
        <p:spPr>
          <a:xfrm>
            <a:off x="761500" y="614925"/>
            <a:ext cx="3045550" cy="3324124"/>
          </a:xfrm>
          <a:prstGeom prst="rect">
            <a:avLst/>
          </a:prstGeom>
          <a:noFill/>
          <a:ln>
            <a:noFill/>
          </a:ln>
        </p:spPr>
      </p:pic>
      <p:pic>
        <p:nvPicPr>
          <p:cNvPr id="380" name="Shape 380"/>
          <p:cNvPicPr preferRelativeResize="0"/>
          <p:nvPr/>
        </p:nvPicPr>
        <p:blipFill>
          <a:blip r:embed="rId4">
            <a:alphaModFix/>
          </a:blip>
          <a:stretch>
            <a:fillRect/>
          </a:stretch>
        </p:blipFill>
        <p:spPr>
          <a:xfrm>
            <a:off x="5144025" y="675050"/>
            <a:ext cx="3073880" cy="3324124"/>
          </a:xfrm>
          <a:prstGeom prst="rect">
            <a:avLst/>
          </a:prstGeom>
          <a:noFill/>
          <a:ln>
            <a:noFill/>
          </a:ln>
        </p:spPr>
      </p:pic>
      <p:sp>
        <p:nvSpPr>
          <p:cNvPr id="381" name="Shape 381"/>
          <p:cNvSpPr txBox="1"/>
          <p:nvPr/>
        </p:nvSpPr>
        <p:spPr>
          <a:xfrm>
            <a:off x="761500" y="4412800"/>
            <a:ext cx="2751600" cy="446700"/>
          </a:xfrm>
          <a:prstGeom prst="rect">
            <a:avLst/>
          </a:prstGeom>
          <a:noFill/>
          <a:ln>
            <a:noFill/>
          </a:ln>
        </p:spPr>
        <p:txBody>
          <a:bodyPr anchorCtr="0" anchor="t" bIns="91425" lIns="91425" rIns="91425" wrap="square" tIns="91425">
            <a:noAutofit/>
          </a:bodyPr>
          <a:lstStyle/>
          <a:p>
            <a:pPr indent="0" lvl="0" marL="0">
              <a:spcBef>
                <a:spcPts val="0"/>
              </a:spcBef>
              <a:buNone/>
            </a:pPr>
            <a:r>
              <a:rPr b="1" lang="en"/>
              <a:t>MSE </a:t>
            </a:r>
            <a:r>
              <a:rPr lang="en"/>
              <a:t>(Mean Square Error)=</a:t>
            </a:r>
            <a:r>
              <a:rPr b="1" lang="en"/>
              <a:t>0.38</a:t>
            </a:r>
          </a:p>
        </p:txBody>
      </p:sp>
      <p:sp>
        <p:nvSpPr>
          <p:cNvPr id="382" name="Shape 382"/>
          <p:cNvSpPr txBox="1"/>
          <p:nvPr/>
        </p:nvSpPr>
        <p:spPr>
          <a:xfrm>
            <a:off x="5305178" y="4412800"/>
            <a:ext cx="3326400" cy="446700"/>
          </a:xfrm>
          <a:prstGeom prst="rect">
            <a:avLst/>
          </a:prstGeom>
          <a:noFill/>
          <a:ln>
            <a:noFill/>
          </a:ln>
        </p:spPr>
        <p:txBody>
          <a:bodyPr anchorCtr="0" anchor="t" bIns="91425" lIns="91425" rIns="91425" wrap="square" tIns="91425">
            <a:noAutofit/>
          </a:bodyPr>
          <a:lstStyle/>
          <a:p>
            <a:pPr indent="0" lvl="0" marL="0" rtl="0">
              <a:spcBef>
                <a:spcPts val="0"/>
              </a:spcBef>
              <a:buNone/>
            </a:pPr>
            <a:r>
              <a:rPr b="1" lang="en"/>
              <a:t>MSE </a:t>
            </a:r>
            <a:r>
              <a:rPr lang="en"/>
              <a:t>(Mean Square Error)=</a:t>
            </a:r>
            <a:r>
              <a:rPr b="1" lang="en"/>
              <a:t>4.972</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type="title"/>
          </p:nvPr>
        </p:nvSpPr>
        <p:spPr>
          <a:xfrm>
            <a:off x="1381250" y="937125"/>
            <a:ext cx="3878400" cy="435600"/>
          </a:xfrm>
          <a:prstGeom prst="rect">
            <a:avLst/>
          </a:prstGeom>
        </p:spPr>
        <p:txBody>
          <a:bodyPr anchorCtr="0" anchor="ctr" bIns="91425" lIns="91425" rIns="91425" wrap="square" tIns="91425">
            <a:noAutofit/>
          </a:bodyPr>
          <a:lstStyle/>
          <a:p>
            <a:pPr indent="-69850" lvl="0" marL="0" rtl="0">
              <a:spcBef>
                <a:spcPts val="0"/>
              </a:spcBef>
              <a:buClr>
                <a:schemeClr val="dk1"/>
              </a:buClr>
              <a:buSzPts val="1100"/>
              <a:buFont typeface="Arial"/>
              <a:buNone/>
            </a:pPr>
            <a:r>
              <a:rPr lang="en">
                <a:solidFill>
                  <a:schemeClr val="dk1"/>
                </a:solidFill>
              </a:rPr>
              <a:t>Hand-Picked Features Model</a:t>
            </a:r>
          </a:p>
        </p:txBody>
      </p:sp>
      <p:grpSp>
        <p:nvGrpSpPr>
          <p:cNvPr id="388" name="Shape 388"/>
          <p:cNvGrpSpPr/>
          <p:nvPr/>
        </p:nvGrpSpPr>
        <p:grpSpPr>
          <a:xfrm>
            <a:off x="916458" y="1019750"/>
            <a:ext cx="214625" cy="214625"/>
            <a:chOff x="2594050" y="1631825"/>
            <a:chExt cx="439625" cy="439625"/>
          </a:xfrm>
        </p:grpSpPr>
        <p:sp>
          <p:nvSpPr>
            <p:cNvPr id="389" name="Shape 389"/>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90" name="Shape 390"/>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91" name="Shape 391"/>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92" name="Shape 392"/>
            <p:cNvSpPr/>
            <p:nvPr/>
          </p:nvSpPr>
          <p:spPr>
            <a:xfrm>
              <a:off x="2814912" y="1754062"/>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
        <p:nvSpPr>
          <p:cNvPr id="393" name="Shape 393"/>
          <p:cNvSpPr/>
          <p:nvPr/>
        </p:nvSpPr>
        <p:spPr>
          <a:xfrm>
            <a:off x="131975" y="2013250"/>
            <a:ext cx="2166600" cy="2166600"/>
          </a:xfrm>
          <a:prstGeom prst="ellipse">
            <a:avLst/>
          </a:prstGeom>
          <a:noFill/>
          <a:ln cap="flat" cmpd="sng" w="114300">
            <a:solidFill>
              <a:srgbClr val="FFCD00"/>
            </a:solidFill>
            <a:prstDash val="solid"/>
            <a:round/>
            <a:headEnd len="med" w="med" type="none"/>
            <a:tailEnd len="med" w="med" type="none"/>
          </a:ln>
        </p:spPr>
        <p:txBody>
          <a:bodyPr anchorCtr="0" anchor="ctr" bIns="91425" lIns="91425" rIns="91425" wrap="square" tIns="91425">
            <a:noAutofit/>
          </a:bodyPr>
          <a:lstStyle/>
          <a:p>
            <a:pPr indent="-69850" lvl="0" marL="0" rtl="0" algn="ctr">
              <a:spcBef>
                <a:spcPts val="600"/>
              </a:spcBef>
              <a:buClr>
                <a:schemeClr val="dk1"/>
              </a:buClr>
              <a:buSzPts val="1100"/>
              <a:buFont typeface="Arial"/>
              <a:buNone/>
            </a:pPr>
            <a:r>
              <a:rPr lang="en" sz="1800">
                <a:solidFill>
                  <a:schemeClr val="dk1"/>
                </a:solidFill>
                <a:latin typeface="Lora"/>
                <a:ea typeface="Lora"/>
                <a:cs typeface="Lora"/>
                <a:sym typeface="Lora"/>
              </a:rPr>
              <a:t>Use Time Series to predict value of features in the future.</a:t>
            </a:r>
          </a:p>
        </p:txBody>
      </p:sp>
      <p:sp>
        <p:nvSpPr>
          <p:cNvPr id="394" name="Shape 394"/>
          <p:cNvSpPr/>
          <p:nvPr/>
        </p:nvSpPr>
        <p:spPr>
          <a:xfrm>
            <a:off x="6845423" y="2013250"/>
            <a:ext cx="2166600" cy="2166600"/>
          </a:xfrm>
          <a:prstGeom prst="ellipse">
            <a:avLst/>
          </a:prstGeom>
          <a:noFill/>
          <a:ln cap="flat" cmpd="sng" w="114300">
            <a:solidFill>
              <a:srgbClr val="FFCD00"/>
            </a:solidFill>
            <a:prstDash val="solid"/>
            <a:round/>
            <a:headEnd len="med" w="med" type="none"/>
            <a:tailEnd len="med" w="med" type="none"/>
          </a:ln>
        </p:spPr>
        <p:txBody>
          <a:bodyPr anchorCtr="0" anchor="ctr" bIns="91425" lIns="91425" rIns="91425" wrap="square" tIns="91425">
            <a:noAutofit/>
          </a:bodyPr>
          <a:lstStyle/>
          <a:p>
            <a:pPr indent="-69850" lvl="0" marL="0" rtl="0" algn="ctr">
              <a:spcBef>
                <a:spcPts val="600"/>
              </a:spcBef>
              <a:buClr>
                <a:schemeClr val="dk1"/>
              </a:buClr>
              <a:buSzPts val="1100"/>
              <a:buFont typeface="Arial"/>
              <a:buNone/>
            </a:pPr>
            <a:r>
              <a:rPr lang="en" sz="1600">
                <a:solidFill>
                  <a:schemeClr val="dk1"/>
                </a:solidFill>
                <a:latin typeface="Lora"/>
                <a:ea typeface="Lora"/>
                <a:cs typeface="Lora"/>
                <a:sym typeface="Lora"/>
              </a:rPr>
              <a:t> Apply coefficients of tuned algorithm as weights to projected features.</a:t>
            </a:r>
          </a:p>
        </p:txBody>
      </p:sp>
      <p:sp>
        <p:nvSpPr>
          <p:cNvPr id="395" name="Shape 395"/>
          <p:cNvSpPr/>
          <p:nvPr/>
        </p:nvSpPr>
        <p:spPr>
          <a:xfrm>
            <a:off x="3488667" y="2013250"/>
            <a:ext cx="2166600" cy="2166600"/>
          </a:xfrm>
          <a:prstGeom prst="ellipse">
            <a:avLst/>
          </a:prstGeom>
          <a:noFill/>
          <a:ln cap="flat" cmpd="sng" w="114300">
            <a:solidFill>
              <a:srgbClr val="FFCD00"/>
            </a:solidFill>
            <a:prstDash val="solid"/>
            <a:round/>
            <a:headEnd len="med" w="med" type="none"/>
            <a:tailEnd len="med" w="med" type="none"/>
          </a:ln>
        </p:spPr>
        <p:txBody>
          <a:bodyPr anchorCtr="0" anchor="ctr" bIns="91425" lIns="91425" rIns="91425" wrap="square" tIns="91425">
            <a:noAutofit/>
          </a:bodyPr>
          <a:lstStyle/>
          <a:p>
            <a:pPr indent="-69850" lvl="0" marL="0" rtl="0" algn="ctr">
              <a:spcBef>
                <a:spcPts val="600"/>
              </a:spcBef>
              <a:buClr>
                <a:schemeClr val="dk1"/>
              </a:buClr>
              <a:buSzPts val="1100"/>
              <a:buFont typeface="Arial"/>
              <a:buNone/>
            </a:pPr>
            <a:r>
              <a:rPr lang="en" sz="1800">
                <a:solidFill>
                  <a:schemeClr val="dk1"/>
                </a:solidFill>
                <a:latin typeface="Lora"/>
                <a:ea typeface="Lora"/>
                <a:cs typeface="Lora"/>
                <a:sym typeface="Lora"/>
              </a:rPr>
              <a:t>Train a model with the highest-correlated features. </a:t>
            </a:r>
          </a:p>
        </p:txBody>
      </p:sp>
      <p:cxnSp>
        <p:nvCxnSpPr>
          <p:cNvPr id="396" name="Shape 396"/>
          <p:cNvCxnSpPr>
            <a:endCxn id="395" idx="2"/>
          </p:cNvCxnSpPr>
          <p:nvPr/>
        </p:nvCxnSpPr>
        <p:spPr>
          <a:xfrm>
            <a:off x="2298267" y="3096550"/>
            <a:ext cx="1190400" cy="0"/>
          </a:xfrm>
          <a:prstGeom prst="straightConnector1">
            <a:avLst/>
          </a:prstGeom>
          <a:noFill/>
          <a:ln cap="flat" cmpd="sng" w="38100">
            <a:solidFill>
              <a:srgbClr val="FFCD00"/>
            </a:solidFill>
            <a:prstDash val="solid"/>
            <a:round/>
            <a:headEnd len="med" w="med" type="none"/>
            <a:tailEnd len="med" w="med" type="triangle"/>
          </a:ln>
        </p:spPr>
      </p:cxnSp>
      <p:cxnSp>
        <p:nvCxnSpPr>
          <p:cNvPr id="397" name="Shape 397"/>
          <p:cNvCxnSpPr>
            <a:endCxn id="394" idx="2"/>
          </p:cNvCxnSpPr>
          <p:nvPr/>
        </p:nvCxnSpPr>
        <p:spPr>
          <a:xfrm>
            <a:off x="5655023" y="3096550"/>
            <a:ext cx="1190400" cy="0"/>
          </a:xfrm>
          <a:prstGeom prst="straightConnector1">
            <a:avLst/>
          </a:prstGeom>
          <a:noFill/>
          <a:ln cap="flat" cmpd="sng" w="38100">
            <a:solidFill>
              <a:srgbClr val="FFCD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1381250" y="937125"/>
            <a:ext cx="3878400" cy="435600"/>
          </a:xfrm>
          <a:prstGeom prst="rect">
            <a:avLst/>
          </a:prstGeom>
        </p:spPr>
        <p:txBody>
          <a:bodyPr anchorCtr="0" anchor="ctr" bIns="91425" lIns="91425" rIns="91425" wrap="square" tIns="91425">
            <a:noAutofit/>
          </a:bodyPr>
          <a:lstStyle/>
          <a:p>
            <a:pPr indent="0" lvl="0" marL="0">
              <a:spcBef>
                <a:spcPts val="0"/>
              </a:spcBef>
              <a:buNone/>
            </a:pPr>
            <a:r>
              <a:rPr lang="en"/>
              <a:t>Logistic Regression</a:t>
            </a:r>
          </a:p>
        </p:txBody>
      </p:sp>
      <p:pic>
        <p:nvPicPr>
          <p:cNvPr id="403" name="Shape 403"/>
          <p:cNvPicPr preferRelativeResize="0"/>
          <p:nvPr/>
        </p:nvPicPr>
        <p:blipFill>
          <a:blip r:embed="rId3">
            <a:alphaModFix/>
          </a:blip>
          <a:stretch>
            <a:fillRect/>
          </a:stretch>
        </p:blipFill>
        <p:spPr>
          <a:xfrm>
            <a:off x="2649375" y="2002125"/>
            <a:ext cx="3090775" cy="2052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1381250" y="937125"/>
            <a:ext cx="3878400" cy="435600"/>
          </a:xfrm>
          <a:prstGeom prst="rect">
            <a:avLst/>
          </a:prstGeom>
        </p:spPr>
        <p:txBody>
          <a:bodyPr anchorCtr="0" anchor="ctr" bIns="91425" lIns="91425" rIns="91425" wrap="square" tIns="91425">
            <a:noAutofit/>
          </a:bodyPr>
          <a:lstStyle/>
          <a:p>
            <a:pPr indent="0" lvl="0" marL="0">
              <a:spcBef>
                <a:spcPts val="0"/>
              </a:spcBef>
              <a:buNone/>
            </a:pPr>
            <a:r>
              <a:rPr lang="en"/>
              <a:t>KNN</a:t>
            </a:r>
          </a:p>
        </p:txBody>
      </p:sp>
      <p:pic>
        <p:nvPicPr>
          <p:cNvPr id="409" name="Shape 409"/>
          <p:cNvPicPr preferRelativeResize="0"/>
          <p:nvPr/>
        </p:nvPicPr>
        <p:blipFill>
          <a:blip r:embed="rId3">
            <a:alphaModFix/>
          </a:blip>
          <a:stretch>
            <a:fillRect/>
          </a:stretch>
        </p:blipFill>
        <p:spPr>
          <a:xfrm>
            <a:off x="2685275" y="1871075"/>
            <a:ext cx="3123875" cy="212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1381250" y="937125"/>
            <a:ext cx="3878400" cy="435600"/>
          </a:xfrm>
          <a:prstGeom prst="rect">
            <a:avLst/>
          </a:prstGeom>
        </p:spPr>
        <p:txBody>
          <a:bodyPr anchorCtr="0" anchor="ctr" bIns="91425" lIns="91425" rIns="91425" wrap="square" tIns="91425">
            <a:noAutofit/>
          </a:bodyPr>
          <a:lstStyle/>
          <a:p>
            <a:pPr indent="0" lvl="0" marL="0">
              <a:spcBef>
                <a:spcPts val="0"/>
              </a:spcBef>
              <a:buNone/>
            </a:pPr>
            <a:r>
              <a:rPr lang="en"/>
              <a:t>Random Forrests</a:t>
            </a:r>
          </a:p>
        </p:txBody>
      </p:sp>
      <p:pic>
        <p:nvPicPr>
          <p:cNvPr id="415" name="Shape 415"/>
          <p:cNvPicPr preferRelativeResize="0"/>
          <p:nvPr/>
        </p:nvPicPr>
        <p:blipFill>
          <a:blip r:embed="rId3">
            <a:alphaModFix/>
          </a:blip>
          <a:stretch>
            <a:fillRect/>
          </a:stretch>
        </p:blipFill>
        <p:spPr>
          <a:xfrm>
            <a:off x="2514600" y="1810425"/>
            <a:ext cx="3259475" cy="218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idx="1" type="body"/>
          </p:nvPr>
        </p:nvSpPr>
        <p:spPr>
          <a:xfrm>
            <a:off x="1381250" y="1618700"/>
            <a:ext cx="3425400" cy="3231000"/>
          </a:xfrm>
          <a:prstGeom prst="rect">
            <a:avLst/>
          </a:prstGeom>
        </p:spPr>
        <p:txBody>
          <a:bodyPr anchorCtr="0" anchor="t" bIns="91425" lIns="91425" rIns="91425" wrap="square" tIns="91425">
            <a:noAutofit/>
          </a:bodyPr>
          <a:lstStyle/>
          <a:p>
            <a:pPr indent="0" lvl="0" marL="0" rtl="0">
              <a:spcBef>
                <a:spcPts val="0"/>
              </a:spcBef>
              <a:buNone/>
            </a:pPr>
            <a:r>
              <a:rPr b="1" lang="en">
                <a:highlight>
                  <a:srgbClr val="FFCD00"/>
                </a:highlight>
              </a:rPr>
              <a:t>3-Year Prediction</a:t>
            </a:r>
          </a:p>
          <a:p>
            <a:pPr indent="-69850" lvl="0" marL="0">
              <a:spcBef>
                <a:spcPts val="0"/>
              </a:spcBef>
              <a:buClr>
                <a:srgbClr val="000000"/>
              </a:buClr>
              <a:buSzPts val="1100"/>
              <a:buFont typeface="Arial"/>
              <a:buNone/>
            </a:pPr>
            <a:r>
              <a:rPr lang="en"/>
              <a:t>Time series model performed superbly.</a:t>
            </a:r>
          </a:p>
          <a:p>
            <a:pPr indent="-69850" lvl="0" marL="0">
              <a:spcBef>
                <a:spcPts val="0"/>
              </a:spcBef>
              <a:buClr>
                <a:srgbClr val="000000"/>
              </a:buClr>
              <a:buSzPts val="1100"/>
              <a:buFont typeface="Arial"/>
              <a:buNone/>
            </a:pPr>
            <a:r>
              <a:t/>
            </a:r>
            <a:endParaRPr/>
          </a:p>
          <a:p>
            <a:pPr indent="-69850" lvl="0" marL="0" rtl="0">
              <a:spcBef>
                <a:spcPts val="0"/>
              </a:spcBef>
              <a:buClr>
                <a:srgbClr val="000000"/>
              </a:buClr>
              <a:buSzPts val="1100"/>
              <a:buFont typeface="Arial"/>
              <a:buNone/>
            </a:pPr>
            <a:r>
              <a:rPr lang="en"/>
              <a:t>Will investigate trained model with projected feature data next. </a:t>
            </a:r>
          </a:p>
          <a:p>
            <a:pPr indent="0" lvl="0" marL="0" rtl="0">
              <a:spcBef>
                <a:spcPts val="0"/>
              </a:spcBef>
              <a:buNone/>
            </a:pPr>
            <a:r>
              <a:t/>
            </a:r>
            <a:endParaRPr/>
          </a:p>
          <a:p>
            <a:pPr indent="0" lvl="0" marL="0" rtl="0">
              <a:spcBef>
                <a:spcPts val="0"/>
              </a:spcBef>
              <a:buNone/>
            </a:pPr>
            <a:r>
              <a:t/>
            </a:r>
            <a:endParaRPr/>
          </a:p>
        </p:txBody>
      </p:sp>
      <p:sp>
        <p:nvSpPr>
          <p:cNvPr id="421" name="Shape 421"/>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rtl="0">
              <a:spcBef>
                <a:spcPts val="0"/>
              </a:spcBef>
              <a:buNone/>
            </a:pPr>
            <a:r>
              <a:rPr lang="en" sz="3000"/>
              <a:t>Conclusions	</a:t>
            </a:r>
          </a:p>
        </p:txBody>
      </p:sp>
      <p:sp>
        <p:nvSpPr>
          <p:cNvPr id="422" name="Shape 422"/>
          <p:cNvSpPr txBox="1"/>
          <p:nvPr>
            <p:ph idx="2" type="body"/>
          </p:nvPr>
        </p:nvSpPr>
        <p:spPr>
          <a:xfrm>
            <a:off x="5012916" y="1618700"/>
            <a:ext cx="3425400" cy="3231000"/>
          </a:xfrm>
          <a:prstGeom prst="rect">
            <a:avLst/>
          </a:prstGeom>
        </p:spPr>
        <p:txBody>
          <a:bodyPr anchorCtr="0" anchor="t" bIns="91425" lIns="91425" rIns="91425" wrap="square" tIns="91425">
            <a:noAutofit/>
          </a:bodyPr>
          <a:lstStyle/>
          <a:p>
            <a:pPr indent="0" lvl="0" marL="0" rtl="0">
              <a:spcBef>
                <a:spcPts val="0"/>
              </a:spcBef>
              <a:buNone/>
            </a:pPr>
            <a:r>
              <a:rPr b="1" lang="en">
                <a:highlight>
                  <a:srgbClr val="FFCD00"/>
                </a:highlight>
              </a:rPr>
              <a:t>5-Year Prediction</a:t>
            </a:r>
          </a:p>
          <a:p>
            <a:pPr indent="0" lvl="0" marL="0">
              <a:spcBef>
                <a:spcPts val="0"/>
              </a:spcBef>
              <a:buNone/>
            </a:pPr>
            <a:r>
              <a:rPr lang="en"/>
              <a:t>Time series model did not perform great, but tuned model with time series predicted feature data performed much better.</a:t>
            </a:r>
          </a:p>
          <a:p>
            <a:pPr indent="0" lvl="0" marL="0">
              <a:spcBef>
                <a:spcPts val="0"/>
              </a:spcBef>
              <a:buNone/>
            </a:pPr>
            <a:r>
              <a:t/>
            </a:r>
            <a:endParaRPr/>
          </a:p>
          <a:p>
            <a:pPr indent="0" lvl="0" marL="0">
              <a:spcBef>
                <a:spcPts val="0"/>
              </a:spcBef>
              <a:buNone/>
            </a:pPr>
            <a:r>
              <a:t/>
            </a:r>
            <a:endParaRPr/>
          </a:p>
          <a:p>
            <a:pPr indent="0" lvl="0" marL="0">
              <a:spcBef>
                <a:spcPts val="0"/>
              </a:spcBef>
              <a:buNone/>
            </a:pPr>
            <a:r>
              <a:t/>
            </a:r>
            <a:endParaRPr/>
          </a:p>
          <a:p>
            <a:pPr indent="0" lvl="0" marL="0" rtl="0">
              <a:spcBef>
                <a:spcPts val="0"/>
              </a:spcBef>
              <a:buNone/>
            </a:pPr>
            <a:r>
              <a:t/>
            </a:r>
            <a:endParaRPr/>
          </a:p>
        </p:txBody>
      </p:sp>
      <p:grpSp>
        <p:nvGrpSpPr>
          <p:cNvPr id="423" name="Shape 423"/>
          <p:cNvGrpSpPr/>
          <p:nvPr/>
        </p:nvGrpSpPr>
        <p:grpSpPr>
          <a:xfrm>
            <a:off x="899247" y="1000000"/>
            <a:ext cx="256717" cy="256702"/>
            <a:chOff x="1923675" y="1633650"/>
            <a:chExt cx="436000" cy="435975"/>
          </a:xfrm>
        </p:grpSpPr>
        <p:sp>
          <p:nvSpPr>
            <p:cNvPr id="424" name="Shape 424"/>
            <p:cNvSpPr/>
            <p:nvPr/>
          </p:nvSpPr>
          <p:spPr>
            <a:xfrm>
              <a:off x="2209250" y="1633650"/>
              <a:ext cx="150425" cy="150425"/>
            </a:xfrm>
            <a:custGeom>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5" name="Shape 425"/>
            <p:cNvSpPr/>
            <p:nvPr/>
          </p:nvSpPr>
          <p:spPr>
            <a:xfrm>
              <a:off x="2019900" y="1757250"/>
              <a:ext cx="261825" cy="261850"/>
            </a:xfrm>
            <a:custGeom>
              <a:pathLst>
                <a:path extrusionOk="0" fill="none" h="10474" w="10473">
                  <a:moveTo>
                    <a:pt x="10473" y="1"/>
                  </a:moveTo>
                  <a:lnTo>
                    <a:pt x="0" y="1047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6" name="Shape 426"/>
            <p:cNvSpPr/>
            <p:nvPr/>
          </p:nvSpPr>
          <p:spPr>
            <a:xfrm>
              <a:off x="1923675" y="1681150"/>
              <a:ext cx="388500" cy="388475"/>
            </a:xfrm>
            <a:custGeom>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7" name="Shape 427"/>
            <p:cNvSpPr/>
            <p:nvPr/>
          </p:nvSpPr>
          <p:spPr>
            <a:xfrm>
              <a:off x="1974225" y="1711575"/>
              <a:ext cx="261825" cy="261850"/>
            </a:xfrm>
            <a:custGeom>
              <a:pathLst>
                <a:path extrusionOk="0" fill="none" h="10474" w="10473">
                  <a:moveTo>
                    <a:pt x="0" y="10474"/>
                  </a:moveTo>
                  <a:lnTo>
                    <a:pt x="10473"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8" name="Shape 428"/>
            <p:cNvSpPr/>
            <p:nvPr/>
          </p:nvSpPr>
          <p:spPr>
            <a:xfrm>
              <a:off x="1934650" y="2014200"/>
              <a:ext cx="44475" cy="44475"/>
            </a:xfrm>
            <a:custGeom>
              <a:pathLst>
                <a:path extrusionOk="0" fill="none" h="1779" w="1779">
                  <a:moveTo>
                    <a:pt x="1778" y="1778"/>
                  </a:moveTo>
                  <a:lnTo>
                    <a:pt x="0"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29" name="Shape 429"/>
            <p:cNvSpPr/>
            <p:nvPr/>
          </p:nvSpPr>
          <p:spPr>
            <a:xfrm>
              <a:off x="1944375" y="1947225"/>
              <a:ext cx="101725" cy="101700"/>
            </a:xfrm>
            <a:custGeom>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1406775" y="821093"/>
            <a:ext cx="3878400" cy="435600"/>
          </a:xfrm>
          <a:prstGeom prst="rect">
            <a:avLst/>
          </a:prstGeom>
        </p:spPr>
        <p:txBody>
          <a:bodyPr anchorCtr="0" anchor="ctr" bIns="91425" lIns="91425" rIns="91425" wrap="square" tIns="91425">
            <a:noAutofit/>
          </a:bodyPr>
          <a:lstStyle/>
          <a:p>
            <a:pPr indent="0" lvl="0" marL="0" rtl="0">
              <a:spcBef>
                <a:spcPts val="0"/>
              </a:spcBef>
              <a:buNone/>
            </a:pPr>
            <a:r>
              <a:rPr lang="en" sz="3000"/>
              <a:t>Conclusions	</a:t>
            </a:r>
          </a:p>
        </p:txBody>
      </p:sp>
      <p:sp>
        <p:nvSpPr>
          <p:cNvPr id="435" name="Shape 435"/>
          <p:cNvSpPr txBox="1"/>
          <p:nvPr>
            <p:ph idx="2" type="body"/>
          </p:nvPr>
        </p:nvSpPr>
        <p:spPr>
          <a:xfrm>
            <a:off x="779325" y="1358275"/>
            <a:ext cx="7659000" cy="3491700"/>
          </a:xfrm>
          <a:prstGeom prst="rect">
            <a:avLst/>
          </a:prstGeom>
        </p:spPr>
        <p:txBody>
          <a:bodyPr anchorCtr="0" anchor="t" bIns="91425" lIns="91425" rIns="91425" wrap="square" tIns="91425">
            <a:noAutofit/>
          </a:bodyPr>
          <a:lstStyle/>
          <a:p>
            <a:pPr indent="-69850" lvl="0" marL="0">
              <a:spcBef>
                <a:spcPts val="0"/>
              </a:spcBef>
              <a:buClr>
                <a:schemeClr val="dk1"/>
              </a:buClr>
              <a:buSzPts val="1100"/>
              <a:buFont typeface="Arial"/>
              <a:buNone/>
            </a:pPr>
            <a:r>
              <a:rPr lang="en" sz="2400"/>
              <a:t>So many </a:t>
            </a:r>
            <a:r>
              <a:rPr lang="en" sz="2400">
                <a:highlight>
                  <a:srgbClr val="FFCD00"/>
                </a:highlight>
              </a:rPr>
              <a:t>factors</a:t>
            </a:r>
            <a:r>
              <a:rPr lang="en" sz="2400"/>
              <a:t>:</a:t>
            </a:r>
          </a:p>
          <a:p>
            <a:pPr indent="-342900" lvl="0" marL="457200" rtl="0">
              <a:spcBef>
                <a:spcPts val="0"/>
              </a:spcBef>
              <a:spcAft>
                <a:spcPts val="0"/>
              </a:spcAft>
              <a:buSzPts val="1800"/>
              <a:buChar char="◉"/>
            </a:pPr>
            <a:r>
              <a:rPr lang="en" sz="1800"/>
              <a:t>Political Climate</a:t>
            </a:r>
          </a:p>
          <a:p>
            <a:pPr indent="-342900" lvl="0" marL="457200" rtl="0">
              <a:spcBef>
                <a:spcPts val="0"/>
              </a:spcBef>
              <a:spcAft>
                <a:spcPts val="0"/>
              </a:spcAft>
              <a:buSzPts val="1800"/>
              <a:buChar char="◉"/>
            </a:pPr>
            <a:r>
              <a:rPr lang="en" sz="1800"/>
              <a:t>Economic Climate</a:t>
            </a:r>
          </a:p>
          <a:p>
            <a:pPr indent="-342900" lvl="0" marL="457200" rtl="0">
              <a:spcBef>
                <a:spcPts val="0"/>
              </a:spcBef>
              <a:spcAft>
                <a:spcPts val="0"/>
              </a:spcAft>
              <a:buSzPts val="1800"/>
              <a:buChar char="◉"/>
            </a:pPr>
            <a:r>
              <a:rPr lang="en" sz="1800"/>
              <a:t>Corporate Decisions</a:t>
            </a:r>
          </a:p>
          <a:p>
            <a:pPr indent="-342900" lvl="0" marL="457200" rtl="0">
              <a:spcBef>
                <a:spcPts val="0"/>
              </a:spcBef>
              <a:spcAft>
                <a:spcPts val="0"/>
              </a:spcAft>
              <a:buSzPts val="1800"/>
              <a:buChar char="◉"/>
            </a:pPr>
            <a:r>
              <a:rPr lang="en" sz="1800"/>
              <a:t>Weather and Climate Patterns (next week at best)</a:t>
            </a:r>
          </a:p>
          <a:p>
            <a:pPr indent="-342900" lvl="0" marL="457200" rtl="0">
              <a:spcBef>
                <a:spcPts val="0"/>
              </a:spcBef>
              <a:spcAft>
                <a:spcPts val="0"/>
              </a:spcAft>
              <a:buSzPts val="1800"/>
              <a:buChar char="◉"/>
            </a:pPr>
            <a:r>
              <a:rPr lang="en" sz="1800"/>
              <a:t>Usage Patterns (next week at best)</a:t>
            </a:r>
          </a:p>
          <a:p>
            <a:pPr indent="-342900" lvl="0" marL="457200" rtl="0">
              <a:spcBef>
                <a:spcPts val="0"/>
              </a:spcBef>
              <a:spcAft>
                <a:spcPts val="0"/>
              </a:spcAft>
              <a:buSzPts val="1800"/>
              <a:buChar char="◉"/>
            </a:pPr>
            <a:r>
              <a:rPr lang="en" sz="1800"/>
              <a:t>OPEC</a:t>
            </a:r>
          </a:p>
          <a:p>
            <a:pPr indent="-342900" lvl="0" marL="457200" rtl="0">
              <a:spcBef>
                <a:spcPts val="0"/>
              </a:spcBef>
              <a:buSzPts val="1800"/>
              <a:buChar char="◉"/>
            </a:pPr>
            <a:r>
              <a:rPr lang="en" sz="1800"/>
              <a:t>Foreign Policy</a:t>
            </a:r>
            <a:br>
              <a:rPr lang="en" sz="1800"/>
            </a:br>
          </a:p>
          <a:p>
            <a:pPr indent="-69850" lvl="0" marL="0">
              <a:spcBef>
                <a:spcPts val="0"/>
              </a:spcBef>
              <a:buClr>
                <a:schemeClr val="dk1"/>
              </a:buClr>
              <a:buSzPts val="1100"/>
              <a:buFont typeface="Arial"/>
              <a:buNone/>
            </a:pPr>
            <a:r>
              <a:rPr lang="en" sz="1800"/>
              <a:t>One really hard aspect of this problem (and one of the main reasons nobody has really solved this problem) is that these factors pretty much cannot be predicted, and, unfortunately, they affect prices pretty drastically.  </a:t>
            </a:r>
          </a:p>
          <a:p>
            <a:pPr indent="-69850" lvl="0" marL="0">
              <a:spcBef>
                <a:spcPts val="0"/>
              </a:spcBef>
              <a:buClr>
                <a:schemeClr val="dk1"/>
              </a:buClr>
              <a:buSzPts val="1100"/>
              <a:buFont typeface="Arial"/>
              <a:buNone/>
            </a:pPr>
            <a:r>
              <a:t/>
            </a:r>
            <a:endParaRPr sz="1800"/>
          </a:p>
          <a:p>
            <a:pPr indent="-69850" lvl="0" marL="0">
              <a:spcBef>
                <a:spcPts val="0"/>
              </a:spcBef>
              <a:buClr>
                <a:schemeClr val="dk1"/>
              </a:buClr>
              <a:buSzPts val="1100"/>
              <a:buFont typeface="Arial"/>
              <a:buNone/>
            </a:pPr>
            <a:r>
              <a:t/>
            </a:r>
            <a:endParaRPr sz="1800"/>
          </a:p>
          <a:p>
            <a:pPr indent="-69850" lvl="0" marL="0">
              <a:spcBef>
                <a:spcPts val="0"/>
              </a:spcBef>
              <a:buClr>
                <a:schemeClr val="dk1"/>
              </a:buClr>
              <a:buSzPts val="1100"/>
              <a:buFont typeface="Arial"/>
              <a:buNone/>
            </a:pPr>
            <a:r>
              <a:t/>
            </a:r>
            <a:endParaRPr sz="1800"/>
          </a:p>
          <a:p>
            <a:pPr indent="0" lvl="0" marL="0" rtl="0">
              <a:spcBef>
                <a:spcPts val="0"/>
              </a:spcBef>
              <a:buNone/>
            </a:pPr>
            <a:r>
              <a:t/>
            </a:r>
            <a:endParaRPr sz="1800"/>
          </a:p>
        </p:txBody>
      </p:sp>
      <p:grpSp>
        <p:nvGrpSpPr>
          <p:cNvPr id="436" name="Shape 436"/>
          <p:cNvGrpSpPr/>
          <p:nvPr/>
        </p:nvGrpSpPr>
        <p:grpSpPr>
          <a:xfrm>
            <a:off x="899247" y="1000000"/>
            <a:ext cx="256717" cy="256702"/>
            <a:chOff x="1923675" y="1633650"/>
            <a:chExt cx="436000" cy="435975"/>
          </a:xfrm>
        </p:grpSpPr>
        <p:sp>
          <p:nvSpPr>
            <p:cNvPr id="437" name="Shape 437"/>
            <p:cNvSpPr/>
            <p:nvPr/>
          </p:nvSpPr>
          <p:spPr>
            <a:xfrm>
              <a:off x="2209250" y="1633650"/>
              <a:ext cx="150425" cy="150425"/>
            </a:xfrm>
            <a:custGeom>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38" name="Shape 438"/>
            <p:cNvSpPr/>
            <p:nvPr/>
          </p:nvSpPr>
          <p:spPr>
            <a:xfrm>
              <a:off x="2019900" y="1757250"/>
              <a:ext cx="261825" cy="261850"/>
            </a:xfrm>
            <a:custGeom>
              <a:pathLst>
                <a:path extrusionOk="0" fill="none" h="10474" w="10473">
                  <a:moveTo>
                    <a:pt x="10473" y="1"/>
                  </a:moveTo>
                  <a:lnTo>
                    <a:pt x="0" y="1047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39" name="Shape 439"/>
            <p:cNvSpPr/>
            <p:nvPr/>
          </p:nvSpPr>
          <p:spPr>
            <a:xfrm>
              <a:off x="1923675" y="1681150"/>
              <a:ext cx="388500" cy="388475"/>
            </a:xfrm>
            <a:custGeom>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40" name="Shape 440"/>
            <p:cNvSpPr/>
            <p:nvPr/>
          </p:nvSpPr>
          <p:spPr>
            <a:xfrm>
              <a:off x="1974225" y="1711575"/>
              <a:ext cx="261825" cy="261850"/>
            </a:xfrm>
            <a:custGeom>
              <a:pathLst>
                <a:path extrusionOk="0" fill="none" h="10474" w="10473">
                  <a:moveTo>
                    <a:pt x="0" y="10474"/>
                  </a:moveTo>
                  <a:lnTo>
                    <a:pt x="10473"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41" name="Shape 441"/>
            <p:cNvSpPr/>
            <p:nvPr/>
          </p:nvSpPr>
          <p:spPr>
            <a:xfrm>
              <a:off x="1934650" y="2014200"/>
              <a:ext cx="44475" cy="44475"/>
            </a:xfrm>
            <a:custGeom>
              <a:pathLst>
                <a:path extrusionOk="0" fill="none" h="1779" w="1779">
                  <a:moveTo>
                    <a:pt x="1778" y="1778"/>
                  </a:moveTo>
                  <a:lnTo>
                    <a:pt x="0"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42" name="Shape 442"/>
            <p:cNvSpPr/>
            <p:nvPr/>
          </p:nvSpPr>
          <p:spPr>
            <a:xfrm>
              <a:off x="1944375" y="1947225"/>
              <a:ext cx="101725" cy="101700"/>
            </a:xfrm>
            <a:custGeom>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p:nvPr/>
        </p:nvSpPr>
        <p:spPr>
          <a:xfrm>
            <a:off x="5650" y="4163500"/>
            <a:ext cx="9144000" cy="979800"/>
          </a:xfrm>
          <a:prstGeom prst="rect">
            <a:avLst/>
          </a:prstGeom>
          <a:solidFill>
            <a:srgbClr val="FFCD00"/>
          </a:solidFill>
          <a:ln>
            <a:noFill/>
          </a:ln>
        </p:spPr>
        <p:txBody>
          <a:bodyPr anchorCtr="0" anchor="ctr" bIns="91425" lIns="91425" rIns="91425" wrap="square" tIns="91425">
            <a:noAutofit/>
          </a:bodyPr>
          <a:lstStyle/>
          <a:p>
            <a:pPr indent="0" lvl="0" marL="0">
              <a:spcBef>
                <a:spcPts val="0"/>
              </a:spcBef>
              <a:buNone/>
            </a:pPr>
            <a:r>
              <a:t/>
            </a:r>
            <a:endParaRPr/>
          </a:p>
        </p:txBody>
      </p:sp>
      <p:sp>
        <p:nvSpPr>
          <p:cNvPr id="146" name="Shape 146"/>
          <p:cNvSpPr txBox="1"/>
          <p:nvPr>
            <p:ph type="title"/>
          </p:nvPr>
        </p:nvSpPr>
        <p:spPr>
          <a:xfrm>
            <a:off x="1279125" y="931188"/>
            <a:ext cx="4694100" cy="435600"/>
          </a:xfrm>
          <a:prstGeom prst="rect">
            <a:avLst/>
          </a:prstGeom>
        </p:spPr>
        <p:txBody>
          <a:bodyPr anchorCtr="0" anchor="ctr" bIns="91425" lIns="91425" rIns="91425" wrap="square" tIns="91425">
            <a:noAutofit/>
          </a:bodyPr>
          <a:lstStyle/>
          <a:p>
            <a:pPr indent="0" lvl="0" marL="0" rtl="0">
              <a:spcBef>
                <a:spcPts val="0"/>
              </a:spcBef>
              <a:buNone/>
            </a:pPr>
            <a:r>
              <a:rPr lang="en" sz="2400"/>
              <a:t>Data Collection and Cleaning</a:t>
            </a:r>
          </a:p>
        </p:txBody>
      </p:sp>
      <p:sp>
        <p:nvSpPr>
          <p:cNvPr id="147" name="Shape 147"/>
          <p:cNvSpPr txBox="1"/>
          <p:nvPr/>
        </p:nvSpPr>
        <p:spPr>
          <a:xfrm>
            <a:off x="238675" y="1366800"/>
            <a:ext cx="3411600" cy="2664300"/>
          </a:xfrm>
          <a:prstGeom prst="rect">
            <a:avLst/>
          </a:prstGeom>
          <a:noFill/>
          <a:ln>
            <a:noFill/>
          </a:ln>
        </p:spPr>
        <p:txBody>
          <a:bodyPr anchorCtr="0" anchor="t" bIns="91425" lIns="91425" rIns="91425" wrap="square" tIns="91425">
            <a:noAutofit/>
          </a:bodyPr>
          <a:lstStyle/>
          <a:p>
            <a:pPr indent="0" lvl="0" marL="0" rtl="0">
              <a:spcBef>
                <a:spcPts val="600"/>
              </a:spcBef>
              <a:buNone/>
            </a:pPr>
            <a:r>
              <a:rPr b="1" lang="en" sz="1600">
                <a:highlight>
                  <a:srgbClr val="FFCD00"/>
                </a:highlight>
                <a:latin typeface="Quattrocento Sans"/>
                <a:ea typeface="Quattrocento Sans"/>
                <a:cs typeface="Quattrocento Sans"/>
                <a:sym typeface="Quattrocento Sans"/>
              </a:rPr>
              <a:t>EIA “OpenData” Database</a:t>
            </a:r>
          </a:p>
          <a:p>
            <a:pPr indent="-69850" lvl="0" marL="0" rtl="0">
              <a:spcBef>
                <a:spcPts val="600"/>
              </a:spcBef>
              <a:buClr>
                <a:schemeClr val="dk1"/>
              </a:buClr>
              <a:buSzPts val="1100"/>
              <a:buFont typeface="Arial"/>
              <a:buNone/>
            </a:pPr>
            <a:r>
              <a:rPr lang="en" sz="1600">
                <a:latin typeface="Quattrocento Sans"/>
                <a:ea typeface="Quattrocento Sans"/>
                <a:cs typeface="Quattrocento Sans"/>
                <a:sym typeface="Quattrocento Sans"/>
              </a:rPr>
              <a:t>Biggest hiccup was finding enough data…</a:t>
            </a:r>
          </a:p>
          <a:p>
            <a:pPr indent="-69850" lvl="0" marL="0" rtl="0">
              <a:spcBef>
                <a:spcPts val="600"/>
              </a:spcBef>
              <a:buClr>
                <a:schemeClr val="dk1"/>
              </a:buClr>
              <a:buSzPts val="1100"/>
              <a:buFont typeface="Arial"/>
              <a:buNone/>
            </a:pPr>
            <a:r>
              <a:rPr lang="en" sz="1600">
                <a:latin typeface="Quattrocento Sans"/>
                <a:ea typeface="Quattrocento Sans"/>
                <a:cs typeface="Quattrocento Sans"/>
                <a:sym typeface="Quattrocento Sans"/>
              </a:rPr>
              <a:t>Spent majority of time selecting, cleaning, formatting, and merging data. </a:t>
            </a:r>
          </a:p>
          <a:p>
            <a:pPr indent="-69850" lvl="0" marL="0" rtl="0">
              <a:spcBef>
                <a:spcPts val="600"/>
              </a:spcBef>
              <a:buClr>
                <a:schemeClr val="dk1"/>
              </a:buClr>
              <a:buSzPts val="1100"/>
              <a:buFont typeface="Arial"/>
              <a:buNone/>
            </a:pPr>
            <a:r>
              <a:rPr lang="en" sz="1600">
                <a:latin typeface="Quattrocento Sans"/>
                <a:ea typeface="Quattrocento Sans"/>
                <a:cs typeface="Quattrocento Sans"/>
                <a:sym typeface="Quattrocento Sans"/>
              </a:rPr>
              <a:t>Up to last week we had 13 columns in our potential feature matrix. Now we have 78.</a:t>
            </a:r>
          </a:p>
          <a:p>
            <a:pPr indent="-69850" lvl="0" marL="0" rtl="0">
              <a:spcBef>
                <a:spcPts val="600"/>
              </a:spcBef>
              <a:buClr>
                <a:schemeClr val="dk1"/>
              </a:buClr>
              <a:buSzPts val="1100"/>
              <a:buFont typeface="Arial"/>
              <a:buNone/>
            </a:pPr>
            <a:r>
              <a:t/>
            </a:r>
            <a:endParaRPr sz="1600">
              <a:latin typeface="Quattrocento Sans"/>
              <a:ea typeface="Quattrocento Sans"/>
              <a:cs typeface="Quattrocento Sans"/>
              <a:sym typeface="Quattrocento Sans"/>
            </a:endParaRPr>
          </a:p>
          <a:p>
            <a:pPr indent="0" lvl="0" marL="0" rtl="0">
              <a:spcBef>
                <a:spcPts val="600"/>
              </a:spcBef>
              <a:buNone/>
            </a:pPr>
            <a:r>
              <a:t/>
            </a:r>
            <a:endParaRPr sz="1600">
              <a:latin typeface="Quattrocento Sans"/>
              <a:ea typeface="Quattrocento Sans"/>
              <a:cs typeface="Quattrocento Sans"/>
              <a:sym typeface="Quattrocento Sans"/>
            </a:endParaRPr>
          </a:p>
        </p:txBody>
      </p:sp>
      <p:grpSp>
        <p:nvGrpSpPr>
          <p:cNvPr id="148" name="Shape 148"/>
          <p:cNvGrpSpPr/>
          <p:nvPr/>
        </p:nvGrpSpPr>
        <p:grpSpPr>
          <a:xfrm>
            <a:off x="814429" y="964946"/>
            <a:ext cx="359877" cy="317545"/>
            <a:chOff x="2594050" y="1631825"/>
            <a:chExt cx="439625" cy="568365"/>
          </a:xfrm>
        </p:grpSpPr>
        <p:sp>
          <p:nvSpPr>
            <p:cNvPr id="149" name="Shape 149"/>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0" name="Shape 150"/>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1" name="Shape 151"/>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52" name="Shape 152"/>
            <p:cNvSpPr/>
            <p:nvPr/>
          </p:nvSpPr>
          <p:spPr>
            <a:xfrm flipH="1" rot="10800000">
              <a:off x="2821012" y="2024201"/>
              <a:ext cx="175969" cy="175989"/>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pic>
        <p:nvPicPr>
          <p:cNvPr id="153" name="Shape 153"/>
          <p:cNvPicPr preferRelativeResize="0"/>
          <p:nvPr/>
        </p:nvPicPr>
        <p:blipFill rotWithShape="1">
          <a:blip r:embed="rId3">
            <a:alphaModFix/>
          </a:blip>
          <a:srcRect b="0" l="0" r="1254" t="10976"/>
          <a:stretch/>
        </p:blipFill>
        <p:spPr>
          <a:xfrm>
            <a:off x="3838800" y="1724900"/>
            <a:ext cx="4964777" cy="2438599"/>
          </a:xfrm>
          <a:prstGeom prst="rect">
            <a:avLst/>
          </a:prstGeom>
          <a:noFill/>
          <a:ln cap="flat" cmpd="sng" w="9525">
            <a:solidFill>
              <a:srgbClr val="000000"/>
            </a:solidFill>
            <a:prstDash val="solid"/>
            <a:round/>
            <a:headEnd len="med" w="med" type="none"/>
            <a:tailEnd len="med" w="med" type="none"/>
          </a:ln>
          <a:effectLst>
            <a:reflection blurRad="0" dir="5400000" dist="38100" endA="0" endPos="30000" fadeDir="5400012" kx="0" rotWithShape="0" algn="bl" stPos="0" sy="-100000" ky="0"/>
          </a:effectLst>
        </p:spPr>
      </p:pic>
      <p:pic>
        <p:nvPicPr>
          <p:cNvPr id="154" name="Shape 154"/>
          <p:cNvPicPr preferRelativeResize="0"/>
          <p:nvPr/>
        </p:nvPicPr>
        <p:blipFill>
          <a:blip r:embed="rId4">
            <a:alphaModFix/>
          </a:blip>
          <a:stretch>
            <a:fillRect/>
          </a:stretch>
        </p:blipFill>
        <p:spPr>
          <a:xfrm>
            <a:off x="1805866" y="4282489"/>
            <a:ext cx="838033" cy="838035"/>
          </a:xfrm>
          <a:prstGeom prst="rect">
            <a:avLst/>
          </a:prstGeom>
          <a:noFill/>
          <a:ln>
            <a:noFill/>
          </a:ln>
        </p:spPr>
      </p:pic>
      <p:pic>
        <p:nvPicPr>
          <p:cNvPr id="155" name="Shape 155"/>
          <p:cNvPicPr preferRelativeResize="0"/>
          <p:nvPr/>
        </p:nvPicPr>
        <p:blipFill>
          <a:blip r:embed="rId5">
            <a:alphaModFix/>
          </a:blip>
          <a:stretch>
            <a:fillRect/>
          </a:stretch>
        </p:blipFill>
        <p:spPr>
          <a:xfrm>
            <a:off x="-358250" y="4259713"/>
            <a:ext cx="1871143" cy="883575"/>
          </a:xfrm>
          <a:prstGeom prst="rect">
            <a:avLst/>
          </a:prstGeom>
          <a:noFill/>
          <a:ln>
            <a:noFill/>
          </a:ln>
        </p:spPr>
      </p:pic>
      <p:pic>
        <p:nvPicPr>
          <p:cNvPr id="156" name="Shape 156"/>
          <p:cNvPicPr preferRelativeResize="0"/>
          <p:nvPr/>
        </p:nvPicPr>
        <p:blipFill>
          <a:blip r:embed="rId6">
            <a:alphaModFix/>
          </a:blip>
          <a:stretch>
            <a:fillRect/>
          </a:stretch>
        </p:blipFill>
        <p:spPr>
          <a:xfrm>
            <a:off x="1060125" y="4382355"/>
            <a:ext cx="638275" cy="6382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rtl="0">
              <a:spcBef>
                <a:spcPts val="0"/>
              </a:spcBef>
              <a:buNone/>
            </a:pPr>
            <a:r>
              <a:rPr lang="en" sz="3000"/>
              <a:t>Conclusions	</a:t>
            </a:r>
          </a:p>
        </p:txBody>
      </p:sp>
      <p:sp>
        <p:nvSpPr>
          <p:cNvPr id="448" name="Shape 448"/>
          <p:cNvSpPr txBox="1"/>
          <p:nvPr>
            <p:ph idx="2" type="body"/>
          </p:nvPr>
        </p:nvSpPr>
        <p:spPr>
          <a:xfrm>
            <a:off x="742500" y="4476000"/>
            <a:ext cx="7659000" cy="3491700"/>
          </a:xfrm>
          <a:prstGeom prst="rect">
            <a:avLst/>
          </a:prstGeom>
        </p:spPr>
        <p:txBody>
          <a:bodyPr anchorCtr="0" anchor="t" bIns="91425" lIns="91425" rIns="91425" wrap="square" tIns="91425">
            <a:noAutofit/>
          </a:bodyPr>
          <a:lstStyle/>
          <a:p>
            <a:pPr indent="0" lvl="0" marL="0" rtl="0">
              <a:spcBef>
                <a:spcPts val="0"/>
              </a:spcBef>
              <a:buNone/>
            </a:pPr>
            <a:r>
              <a:rPr lang="en" sz="1800"/>
              <a:t>Perturbance Flexible + Confidence Intervals</a:t>
            </a:r>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p:txBody>
      </p:sp>
      <p:grpSp>
        <p:nvGrpSpPr>
          <p:cNvPr id="449" name="Shape 449"/>
          <p:cNvGrpSpPr/>
          <p:nvPr/>
        </p:nvGrpSpPr>
        <p:grpSpPr>
          <a:xfrm>
            <a:off x="899247" y="1000000"/>
            <a:ext cx="256717" cy="256702"/>
            <a:chOff x="1923675" y="1633650"/>
            <a:chExt cx="436000" cy="435975"/>
          </a:xfrm>
        </p:grpSpPr>
        <p:sp>
          <p:nvSpPr>
            <p:cNvPr id="450" name="Shape 450"/>
            <p:cNvSpPr/>
            <p:nvPr/>
          </p:nvSpPr>
          <p:spPr>
            <a:xfrm>
              <a:off x="2209250" y="1633650"/>
              <a:ext cx="150425" cy="150425"/>
            </a:xfrm>
            <a:custGeom>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1" name="Shape 451"/>
            <p:cNvSpPr/>
            <p:nvPr/>
          </p:nvSpPr>
          <p:spPr>
            <a:xfrm>
              <a:off x="2019900" y="1757250"/>
              <a:ext cx="261825" cy="261850"/>
            </a:xfrm>
            <a:custGeom>
              <a:pathLst>
                <a:path extrusionOk="0" fill="none" h="10474" w="10473">
                  <a:moveTo>
                    <a:pt x="10473" y="1"/>
                  </a:moveTo>
                  <a:lnTo>
                    <a:pt x="0" y="10473"/>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2" name="Shape 452"/>
            <p:cNvSpPr/>
            <p:nvPr/>
          </p:nvSpPr>
          <p:spPr>
            <a:xfrm>
              <a:off x="1923675" y="1681150"/>
              <a:ext cx="388500" cy="388475"/>
            </a:xfrm>
            <a:custGeom>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3" name="Shape 453"/>
            <p:cNvSpPr/>
            <p:nvPr/>
          </p:nvSpPr>
          <p:spPr>
            <a:xfrm>
              <a:off x="1974225" y="1711575"/>
              <a:ext cx="261825" cy="261850"/>
            </a:xfrm>
            <a:custGeom>
              <a:pathLst>
                <a:path extrusionOk="0" fill="none" h="10474" w="10473">
                  <a:moveTo>
                    <a:pt x="0" y="10474"/>
                  </a:moveTo>
                  <a:lnTo>
                    <a:pt x="10473"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4" name="Shape 454"/>
            <p:cNvSpPr/>
            <p:nvPr/>
          </p:nvSpPr>
          <p:spPr>
            <a:xfrm>
              <a:off x="1934650" y="2014200"/>
              <a:ext cx="44475" cy="44475"/>
            </a:xfrm>
            <a:custGeom>
              <a:pathLst>
                <a:path extrusionOk="0" fill="none" h="1779" w="1779">
                  <a:moveTo>
                    <a:pt x="1778" y="1778"/>
                  </a:moveTo>
                  <a:lnTo>
                    <a:pt x="0"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5" name="Shape 455"/>
            <p:cNvSpPr/>
            <p:nvPr/>
          </p:nvSpPr>
          <p:spPr>
            <a:xfrm>
              <a:off x="1944375" y="1947225"/>
              <a:ext cx="101725" cy="101700"/>
            </a:xfrm>
            <a:custGeom>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pic>
        <p:nvPicPr>
          <p:cNvPr id="456" name="Shape 456"/>
          <p:cNvPicPr preferRelativeResize="0"/>
          <p:nvPr/>
        </p:nvPicPr>
        <p:blipFill>
          <a:blip r:embed="rId3">
            <a:alphaModFix/>
          </a:blip>
          <a:stretch>
            <a:fillRect/>
          </a:stretch>
        </p:blipFill>
        <p:spPr>
          <a:xfrm>
            <a:off x="2023326" y="1487700"/>
            <a:ext cx="4821700" cy="2988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60" name="Shape 460"/>
        <p:cNvGrpSpPr/>
        <p:nvPr/>
      </p:nvGrpSpPr>
      <p:grpSpPr>
        <a:xfrm>
          <a:off x="0" y="0"/>
          <a:ext cx="0" cy="0"/>
          <a:chOff x="0" y="0"/>
          <a:chExt cx="0" cy="0"/>
        </a:xfrm>
      </p:grpSpPr>
      <p:sp>
        <p:nvSpPr>
          <p:cNvPr id="461" name="Shape 461"/>
          <p:cNvSpPr txBox="1"/>
          <p:nvPr>
            <p:ph idx="4294967295" type="title"/>
          </p:nvPr>
        </p:nvSpPr>
        <p:spPr>
          <a:xfrm>
            <a:off x="3399200" y="3715750"/>
            <a:ext cx="2345700" cy="504000"/>
          </a:xfrm>
          <a:prstGeom prst="rect">
            <a:avLst/>
          </a:prstGeom>
        </p:spPr>
        <p:txBody>
          <a:bodyPr anchorCtr="0" anchor="b" bIns="91425" lIns="91425" rIns="91425" wrap="square" tIns="91425">
            <a:noAutofit/>
          </a:bodyPr>
          <a:lstStyle/>
          <a:p>
            <a:pPr indent="0" lvl="0" marL="0" rtl="0" algn="ctr">
              <a:spcBef>
                <a:spcPts val="0"/>
              </a:spcBef>
              <a:buNone/>
            </a:pPr>
            <a:r>
              <a:rPr lang="en" sz="1800">
                <a:highlight>
                  <a:srgbClr val="FFCD00"/>
                </a:highlight>
              </a:rPr>
              <a:t>Visualization</a:t>
            </a:r>
          </a:p>
        </p:txBody>
      </p:sp>
      <p:grpSp>
        <p:nvGrpSpPr>
          <p:cNvPr id="462" name="Shape 462"/>
          <p:cNvGrpSpPr/>
          <p:nvPr/>
        </p:nvGrpSpPr>
        <p:grpSpPr>
          <a:xfrm>
            <a:off x="4375473" y="4325482"/>
            <a:ext cx="393060" cy="393060"/>
            <a:chOff x="5941025" y="3634400"/>
            <a:chExt cx="467650" cy="467650"/>
          </a:xfrm>
        </p:grpSpPr>
        <p:sp>
          <p:nvSpPr>
            <p:cNvPr id="463" name="Shape 463"/>
            <p:cNvSpPr/>
            <p:nvPr/>
          </p:nvSpPr>
          <p:spPr>
            <a:xfrm>
              <a:off x="5941025" y="3634400"/>
              <a:ext cx="467650" cy="467650"/>
            </a:xfrm>
            <a:custGeom>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4" name="Shape 464"/>
            <p:cNvSpPr/>
            <p:nvPr/>
          </p:nvSpPr>
          <p:spPr>
            <a:xfrm>
              <a:off x="6211975" y="3753150"/>
              <a:ext cx="19525" cy="18900"/>
            </a:xfrm>
            <a:custGeom>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5" name="Shape 465"/>
            <p:cNvSpPr/>
            <p:nvPr/>
          </p:nvSpPr>
          <p:spPr>
            <a:xfrm>
              <a:off x="5943475" y="3695900"/>
              <a:ext cx="177800" cy="351350"/>
            </a:xfrm>
            <a:custGeom>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6" name="Shape 466"/>
            <p:cNvSpPr/>
            <p:nvPr/>
          </p:nvSpPr>
          <p:spPr>
            <a:xfrm>
              <a:off x="6128575" y="3695900"/>
              <a:ext cx="86475" cy="47525"/>
            </a:xfrm>
            <a:custGeom>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7" name="Shape 467"/>
            <p:cNvSpPr/>
            <p:nvPr/>
          </p:nvSpPr>
          <p:spPr>
            <a:xfrm>
              <a:off x="6357500" y="3940075"/>
              <a:ext cx="18900" cy="34725"/>
            </a:xfrm>
            <a:custGeom>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8" name="Shape 468"/>
            <p:cNvSpPr/>
            <p:nvPr/>
          </p:nvSpPr>
          <p:spPr>
            <a:xfrm>
              <a:off x="6202850" y="3720875"/>
              <a:ext cx="204000" cy="278875"/>
            </a:xfrm>
            <a:custGeom>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pic>
        <p:nvPicPr>
          <p:cNvPr descr="pasted-image.tiff" id="469" name="Shape 469"/>
          <p:cNvPicPr preferRelativeResize="0"/>
          <p:nvPr/>
        </p:nvPicPr>
        <p:blipFill rotWithShape="1">
          <a:blip r:embed="rId3">
            <a:alphaModFix/>
          </a:blip>
          <a:srcRect b="0" l="0" r="0" t="0"/>
          <a:stretch/>
        </p:blipFill>
        <p:spPr>
          <a:xfrm>
            <a:off x="351550" y="882275"/>
            <a:ext cx="4077552" cy="2727750"/>
          </a:xfrm>
          <a:prstGeom prst="rect">
            <a:avLst/>
          </a:prstGeom>
          <a:noFill/>
          <a:ln cap="flat" cmpd="sng" w="9525">
            <a:solidFill>
              <a:srgbClr val="000000"/>
            </a:solidFill>
            <a:prstDash val="solid"/>
            <a:round/>
            <a:headEnd len="med" w="med" type="none"/>
            <a:tailEnd len="med" w="med" type="none"/>
          </a:ln>
        </p:spPr>
      </p:pic>
      <p:pic>
        <p:nvPicPr>
          <p:cNvPr id="470" name="Shape 470"/>
          <p:cNvPicPr preferRelativeResize="0"/>
          <p:nvPr/>
        </p:nvPicPr>
        <p:blipFill>
          <a:blip r:embed="rId4">
            <a:alphaModFix/>
          </a:blip>
          <a:stretch>
            <a:fillRect/>
          </a:stretch>
        </p:blipFill>
        <p:spPr>
          <a:xfrm>
            <a:off x="4638501" y="955126"/>
            <a:ext cx="2200934" cy="1246215"/>
          </a:xfrm>
          <a:prstGeom prst="rect">
            <a:avLst/>
          </a:prstGeom>
          <a:noFill/>
          <a:ln cap="flat" cmpd="sng" w="9525">
            <a:solidFill>
              <a:srgbClr val="000000"/>
            </a:solidFill>
            <a:prstDash val="solid"/>
            <a:round/>
            <a:headEnd len="med" w="med" type="none"/>
            <a:tailEnd len="med" w="med" type="none"/>
          </a:ln>
        </p:spPr>
      </p:pic>
      <p:pic>
        <p:nvPicPr>
          <p:cNvPr id="471" name="Shape 471"/>
          <p:cNvPicPr preferRelativeResize="0"/>
          <p:nvPr/>
        </p:nvPicPr>
        <p:blipFill>
          <a:blip r:embed="rId5">
            <a:alphaModFix/>
          </a:blip>
          <a:stretch>
            <a:fillRect/>
          </a:stretch>
        </p:blipFill>
        <p:spPr>
          <a:xfrm>
            <a:off x="6839437" y="955126"/>
            <a:ext cx="2235535" cy="1246215"/>
          </a:xfrm>
          <a:prstGeom prst="rect">
            <a:avLst/>
          </a:prstGeom>
          <a:noFill/>
          <a:ln cap="flat" cmpd="sng" w="9525">
            <a:solidFill>
              <a:srgbClr val="000000"/>
            </a:solidFill>
            <a:prstDash val="solid"/>
            <a:round/>
            <a:headEnd len="med" w="med" type="none"/>
            <a:tailEnd len="med" w="med" type="none"/>
          </a:ln>
        </p:spPr>
      </p:pic>
      <p:pic>
        <p:nvPicPr>
          <p:cNvPr id="472" name="Shape 472"/>
          <p:cNvPicPr preferRelativeResize="0"/>
          <p:nvPr/>
        </p:nvPicPr>
        <p:blipFill>
          <a:blip r:embed="rId6">
            <a:alphaModFix/>
          </a:blip>
          <a:stretch>
            <a:fillRect/>
          </a:stretch>
        </p:blipFill>
        <p:spPr>
          <a:xfrm>
            <a:off x="4638501" y="2201341"/>
            <a:ext cx="4436470" cy="794812"/>
          </a:xfrm>
          <a:prstGeom prst="rect">
            <a:avLst/>
          </a:prstGeom>
          <a:noFill/>
          <a:ln cap="flat" cmpd="sng" w="9525">
            <a:solidFill>
              <a:srgbClr val="000000"/>
            </a:solidFill>
            <a:prstDash val="solid"/>
            <a:round/>
            <a:headEnd len="med" w="med" type="none"/>
            <a:tailEnd len="med" w="med" type="none"/>
          </a:ln>
        </p:spPr>
      </p:pic>
      <p:sp>
        <p:nvSpPr>
          <p:cNvPr id="473" name="Shape 473"/>
          <p:cNvSpPr txBox="1"/>
          <p:nvPr/>
        </p:nvSpPr>
        <p:spPr>
          <a:xfrm>
            <a:off x="4638501" y="3025845"/>
            <a:ext cx="4436400" cy="4458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marL="0" algn="ctr">
              <a:spcBef>
                <a:spcPts val="0"/>
              </a:spcBef>
              <a:buNone/>
            </a:pPr>
            <a:r>
              <a:rPr lang="en">
                <a:latin typeface="Lora"/>
                <a:ea typeface="Lora"/>
                <a:cs typeface="Lora"/>
                <a:sym typeface="Lora"/>
              </a:rPr>
              <a:t>Terminal </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rtl="0">
              <a:spcBef>
                <a:spcPts val="0"/>
              </a:spcBef>
              <a:buNone/>
            </a:pPr>
            <a:r>
              <a:rPr lang="en" sz="2400"/>
              <a:t>Technical Components</a:t>
            </a:r>
          </a:p>
        </p:txBody>
      </p:sp>
      <p:sp>
        <p:nvSpPr>
          <p:cNvPr id="479" name="Shape 479"/>
          <p:cNvSpPr txBox="1"/>
          <p:nvPr>
            <p:ph idx="1" type="body"/>
          </p:nvPr>
        </p:nvSpPr>
        <p:spPr>
          <a:xfrm>
            <a:off x="1160200" y="1358275"/>
            <a:ext cx="2334000" cy="1211400"/>
          </a:xfrm>
          <a:prstGeom prst="rect">
            <a:avLst/>
          </a:prstGeom>
        </p:spPr>
        <p:txBody>
          <a:bodyPr anchorCtr="0" anchor="t" bIns="91425" lIns="91425" rIns="91425" wrap="square" tIns="91425">
            <a:noAutofit/>
          </a:bodyPr>
          <a:lstStyle/>
          <a:p>
            <a:pPr indent="0" lvl="0" marL="0" rtl="0">
              <a:spcBef>
                <a:spcPts val="0"/>
              </a:spcBef>
              <a:buNone/>
            </a:pPr>
            <a:r>
              <a:rPr b="1" lang="en" sz="1600">
                <a:highlight>
                  <a:srgbClr val="FFCD00"/>
                </a:highlight>
              </a:rPr>
              <a:t>Interface</a:t>
            </a:r>
          </a:p>
          <a:p>
            <a:pPr indent="0" lvl="0" marL="0">
              <a:spcBef>
                <a:spcPts val="0"/>
              </a:spcBef>
              <a:buNone/>
            </a:pPr>
            <a:r>
              <a:rPr lang="en" sz="1600"/>
              <a:t>Interactive Interface	</a:t>
            </a:r>
          </a:p>
          <a:p>
            <a:pPr indent="0" lvl="0" marL="0">
              <a:spcBef>
                <a:spcPts val="0"/>
              </a:spcBef>
              <a:buNone/>
            </a:pPr>
            <a:r>
              <a:rPr lang="en" sz="1600"/>
              <a:t>Online Learning</a:t>
            </a:r>
          </a:p>
          <a:p>
            <a:pPr indent="0" lvl="0" marL="0">
              <a:spcBef>
                <a:spcPts val="0"/>
              </a:spcBef>
              <a:buNone/>
            </a:pPr>
            <a:r>
              <a:rPr lang="en" sz="1600"/>
              <a:t>Perturbance-Flexible Front End</a:t>
            </a:r>
          </a:p>
          <a:p>
            <a:pPr indent="0" lvl="0" marL="0">
              <a:spcBef>
                <a:spcPts val="0"/>
              </a:spcBef>
              <a:buNone/>
            </a:pPr>
            <a:r>
              <a:rPr lang="en" sz="1600"/>
              <a:t>User Domain Knowledge Input</a:t>
            </a:r>
          </a:p>
          <a:p>
            <a:pPr indent="0" lvl="0" marL="0" rtl="0">
              <a:spcBef>
                <a:spcPts val="0"/>
              </a:spcBef>
              <a:buNone/>
            </a:pPr>
            <a:r>
              <a:rPr lang="en" sz="1600"/>
              <a:t>Real Time Data Visualization</a:t>
            </a:r>
          </a:p>
        </p:txBody>
      </p:sp>
      <p:sp>
        <p:nvSpPr>
          <p:cNvPr id="480" name="Shape 480"/>
          <p:cNvSpPr txBox="1"/>
          <p:nvPr>
            <p:ph idx="2" type="body"/>
          </p:nvPr>
        </p:nvSpPr>
        <p:spPr>
          <a:xfrm>
            <a:off x="3613864" y="1358275"/>
            <a:ext cx="2334000" cy="1211400"/>
          </a:xfrm>
          <a:prstGeom prst="rect">
            <a:avLst/>
          </a:prstGeom>
        </p:spPr>
        <p:txBody>
          <a:bodyPr anchorCtr="0" anchor="t" bIns="91425" lIns="91425" rIns="91425" wrap="square" tIns="91425">
            <a:noAutofit/>
          </a:bodyPr>
          <a:lstStyle/>
          <a:p>
            <a:pPr indent="0" lvl="0" marL="0" rtl="0">
              <a:spcBef>
                <a:spcPts val="0"/>
              </a:spcBef>
              <a:buNone/>
            </a:pPr>
            <a:r>
              <a:rPr b="1" lang="en" sz="1600">
                <a:highlight>
                  <a:srgbClr val="FFCD00"/>
                </a:highlight>
              </a:rPr>
              <a:t>Prediction</a:t>
            </a:r>
          </a:p>
          <a:p>
            <a:pPr indent="0" lvl="0" marL="0">
              <a:spcBef>
                <a:spcPts val="0"/>
              </a:spcBef>
              <a:buNone/>
            </a:pPr>
            <a:r>
              <a:rPr lang="en" sz="1600"/>
              <a:t>Linear Regression</a:t>
            </a:r>
          </a:p>
          <a:p>
            <a:pPr indent="0" lvl="0" marL="0">
              <a:spcBef>
                <a:spcPts val="0"/>
              </a:spcBef>
              <a:buNone/>
            </a:pPr>
            <a:r>
              <a:rPr lang="en" sz="1600"/>
              <a:t>Time Series</a:t>
            </a:r>
          </a:p>
          <a:p>
            <a:pPr indent="0" lvl="0" marL="0">
              <a:spcBef>
                <a:spcPts val="0"/>
              </a:spcBef>
              <a:buNone/>
            </a:pPr>
            <a:r>
              <a:rPr lang="en" sz="1600"/>
              <a:t>Random Forest Regressor</a:t>
            </a:r>
          </a:p>
          <a:p>
            <a:pPr indent="0" lvl="0" marL="0">
              <a:spcBef>
                <a:spcPts val="0"/>
              </a:spcBef>
              <a:buNone/>
            </a:pPr>
            <a:r>
              <a:rPr lang="en" sz="1600"/>
              <a:t>Vector autoregressive model (ARIMA)</a:t>
            </a:r>
          </a:p>
          <a:p>
            <a:pPr indent="0" lvl="0" marL="0">
              <a:spcBef>
                <a:spcPts val="0"/>
              </a:spcBef>
              <a:buNone/>
            </a:pPr>
            <a:r>
              <a:rPr lang="en" sz="1600"/>
              <a:t>Linear Dynamic Systems</a:t>
            </a:r>
          </a:p>
          <a:p>
            <a:pPr indent="0" lvl="0" marL="0" rtl="0">
              <a:spcBef>
                <a:spcPts val="0"/>
              </a:spcBef>
              <a:buNone/>
            </a:pPr>
            <a:r>
              <a:rPr lang="en" sz="1600"/>
              <a:t>Gaussian State Space Models</a:t>
            </a:r>
          </a:p>
        </p:txBody>
      </p:sp>
      <p:sp>
        <p:nvSpPr>
          <p:cNvPr id="481" name="Shape 481"/>
          <p:cNvSpPr txBox="1"/>
          <p:nvPr>
            <p:ph idx="3" type="body"/>
          </p:nvPr>
        </p:nvSpPr>
        <p:spPr>
          <a:xfrm>
            <a:off x="6067528" y="1358275"/>
            <a:ext cx="2334000" cy="1211400"/>
          </a:xfrm>
          <a:prstGeom prst="rect">
            <a:avLst/>
          </a:prstGeom>
        </p:spPr>
        <p:txBody>
          <a:bodyPr anchorCtr="0" anchor="t" bIns="91425" lIns="91425" rIns="91425" wrap="square" tIns="91425">
            <a:noAutofit/>
          </a:bodyPr>
          <a:lstStyle/>
          <a:p>
            <a:pPr indent="0" lvl="0" marL="0" rtl="0">
              <a:spcBef>
                <a:spcPts val="0"/>
              </a:spcBef>
              <a:buNone/>
            </a:pPr>
            <a:r>
              <a:rPr b="1" lang="en" sz="1600">
                <a:highlight>
                  <a:srgbClr val="FFCD00"/>
                </a:highlight>
              </a:rPr>
              <a:t>Techniques</a:t>
            </a:r>
          </a:p>
          <a:p>
            <a:pPr indent="0" lvl="0" marL="0">
              <a:spcBef>
                <a:spcPts val="0"/>
              </a:spcBef>
              <a:buNone/>
            </a:pPr>
            <a:r>
              <a:rPr lang="en" sz="1600"/>
              <a:t>Synthetic Data Augmentation</a:t>
            </a:r>
          </a:p>
          <a:p>
            <a:pPr indent="0" lvl="0" marL="0">
              <a:spcBef>
                <a:spcPts val="0"/>
              </a:spcBef>
              <a:buNone/>
            </a:pPr>
            <a:r>
              <a:rPr lang="en" sz="1600"/>
              <a:t>Automated Database Query and processing (Pipelining)</a:t>
            </a:r>
          </a:p>
          <a:p>
            <a:pPr indent="0" lvl="0" marL="0">
              <a:spcBef>
                <a:spcPts val="0"/>
              </a:spcBef>
              <a:buNone/>
            </a:pPr>
            <a:r>
              <a:rPr lang="en" sz="1600"/>
              <a:t>Online Learning</a:t>
            </a:r>
          </a:p>
          <a:p>
            <a:pPr indent="0" lvl="0" marL="0" rtl="0">
              <a:spcBef>
                <a:spcPts val="0"/>
              </a:spcBef>
              <a:buNone/>
            </a:pPr>
            <a:r>
              <a:rPr lang="en" sz="1600"/>
              <a:t>Cross Validation</a:t>
            </a:r>
          </a:p>
          <a:p>
            <a:pPr indent="0" lvl="0" marL="0" rtl="0">
              <a:spcBef>
                <a:spcPts val="0"/>
              </a:spcBef>
              <a:buNone/>
            </a:pPr>
            <a:r>
              <a:t/>
            </a:r>
            <a:endParaRPr sz="1600"/>
          </a:p>
        </p:txBody>
      </p:sp>
      <p:grpSp>
        <p:nvGrpSpPr>
          <p:cNvPr id="482" name="Shape 482"/>
          <p:cNvGrpSpPr/>
          <p:nvPr/>
        </p:nvGrpSpPr>
        <p:grpSpPr>
          <a:xfrm>
            <a:off x="889984" y="1007708"/>
            <a:ext cx="270226" cy="238344"/>
            <a:chOff x="5247525" y="3007275"/>
            <a:chExt cx="517575" cy="456510"/>
          </a:xfrm>
        </p:grpSpPr>
        <p:sp>
          <p:nvSpPr>
            <p:cNvPr id="483" name="Shape 483"/>
            <p:cNvSpPr/>
            <p:nvPr/>
          </p:nvSpPr>
          <p:spPr>
            <a:xfrm>
              <a:off x="5247525" y="3007275"/>
              <a:ext cx="348900" cy="348900"/>
            </a:xfrm>
            <a:custGeom>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84" name="Shape 484"/>
            <p:cNvSpPr/>
            <p:nvPr/>
          </p:nvSpPr>
          <p:spPr>
            <a:xfrm>
              <a:off x="5566575" y="3265260"/>
              <a:ext cx="198525" cy="198525"/>
            </a:xfrm>
            <a:custGeom>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1381250" y="922668"/>
            <a:ext cx="3878400" cy="435600"/>
          </a:xfrm>
          <a:prstGeom prst="rect">
            <a:avLst/>
          </a:prstGeom>
        </p:spPr>
        <p:txBody>
          <a:bodyPr anchorCtr="0" anchor="ctr" bIns="91425" lIns="91425" rIns="91425" wrap="square" tIns="91425">
            <a:noAutofit/>
          </a:bodyPr>
          <a:lstStyle/>
          <a:p>
            <a:pPr indent="0" lvl="0" marL="0">
              <a:spcBef>
                <a:spcPts val="0"/>
              </a:spcBef>
              <a:buNone/>
            </a:pPr>
            <a:r>
              <a:rPr lang="en"/>
              <a:t>Next Steps</a:t>
            </a:r>
          </a:p>
        </p:txBody>
      </p:sp>
      <p:sp>
        <p:nvSpPr>
          <p:cNvPr id="490" name="Shape 490"/>
          <p:cNvSpPr txBox="1"/>
          <p:nvPr>
            <p:ph idx="1" type="body"/>
          </p:nvPr>
        </p:nvSpPr>
        <p:spPr>
          <a:xfrm>
            <a:off x="1381250" y="1651075"/>
            <a:ext cx="2334000" cy="3122400"/>
          </a:xfrm>
          <a:prstGeom prst="rect">
            <a:avLst/>
          </a:prstGeom>
        </p:spPr>
        <p:txBody>
          <a:bodyPr anchorCtr="0" anchor="t" bIns="91425" lIns="91425" rIns="91425" wrap="square" tIns="91425">
            <a:noAutofit/>
          </a:bodyPr>
          <a:lstStyle/>
          <a:p>
            <a:pPr indent="0" lvl="0" marL="0" rtl="0">
              <a:spcBef>
                <a:spcPts val="0"/>
              </a:spcBef>
              <a:buNone/>
            </a:pPr>
            <a:r>
              <a:rPr lang="en"/>
              <a:t>Try a new fuzzy model for more precise time series prediction (maybe tweak Random Forest)</a:t>
            </a:r>
          </a:p>
        </p:txBody>
      </p:sp>
      <p:sp>
        <p:nvSpPr>
          <p:cNvPr id="491" name="Shape 491"/>
          <p:cNvSpPr txBox="1"/>
          <p:nvPr>
            <p:ph idx="2" type="body"/>
          </p:nvPr>
        </p:nvSpPr>
        <p:spPr>
          <a:xfrm>
            <a:off x="3834912" y="1651075"/>
            <a:ext cx="2334000" cy="3122400"/>
          </a:xfrm>
          <a:prstGeom prst="rect">
            <a:avLst/>
          </a:prstGeom>
        </p:spPr>
        <p:txBody>
          <a:bodyPr anchorCtr="0" anchor="t" bIns="91425" lIns="91425" rIns="91425" wrap="square" tIns="91425">
            <a:noAutofit/>
          </a:bodyPr>
          <a:lstStyle/>
          <a:p>
            <a:pPr indent="0" lvl="0" marL="0">
              <a:spcBef>
                <a:spcPts val="0"/>
              </a:spcBef>
              <a:buNone/>
            </a:pPr>
            <a:r>
              <a:rPr lang="en"/>
              <a:t>Provide perturbance flexibility with confidence intervals (and a way to quantify perturbations).</a:t>
            </a:r>
          </a:p>
        </p:txBody>
      </p:sp>
      <p:sp>
        <p:nvSpPr>
          <p:cNvPr id="492" name="Shape 492"/>
          <p:cNvSpPr txBox="1"/>
          <p:nvPr>
            <p:ph idx="3" type="body"/>
          </p:nvPr>
        </p:nvSpPr>
        <p:spPr>
          <a:xfrm>
            <a:off x="6288573" y="1651075"/>
            <a:ext cx="2334000" cy="3122400"/>
          </a:xfrm>
          <a:prstGeom prst="rect">
            <a:avLst/>
          </a:prstGeom>
        </p:spPr>
        <p:txBody>
          <a:bodyPr anchorCtr="0" anchor="t" bIns="91425" lIns="91425" rIns="91425" wrap="square" tIns="91425">
            <a:noAutofit/>
          </a:bodyPr>
          <a:lstStyle/>
          <a:p>
            <a:pPr indent="0" lvl="0" marL="0">
              <a:spcBef>
                <a:spcPts val="0"/>
              </a:spcBef>
              <a:buNone/>
            </a:pPr>
            <a:r>
              <a:rPr lang="en"/>
              <a:t>Develop User Interface, reason about user domain knowledge input, look into online learning with constant feedback into pipeline, and find more data.</a:t>
            </a:r>
          </a:p>
        </p:txBody>
      </p:sp>
      <p:grpSp>
        <p:nvGrpSpPr>
          <p:cNvPr id="493" name="Shape 493"/>
          <p:cNvGrpSpPr/>
          <p:nvPr/>
        </p:nvGrpSpPr>
        <p:grpSpPr>
          <a:xfrm>
            <a:off x="934982" y="1011138"/>
            <a:ext cx="199322" cy="282302"/>
            <a:chOff x="3979850" y="1598950"/>
            <a:chExt cx="356825" cy="505375"/>
          </a:xfrm>
        </p:grpSpPr>
        <p:sp>
          <p:nvSpPr>
            <p:cNvPr id="494" name="Shape 494"/>
            <p:cNvSpPr/>
            <p:nvPr/>
          </p:nvSpPr>
          <p:spPr>
            <a:xfrm>
              <a:off x="3979850" y="1602600"/>
              <a:ext cx="44475" cy="501725"/>
            </a:xfrm>
            <a:custGeom>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95" name="Shape 495"/>
            <p:cNvSpPr/>
            <p:nvPr/>
          </p:nvSpPr>
          <p:spPr>
            <a:xfrm>
              <a:off x="4037075" y="1598950"/>
              <a:ext cx="299600" cy="228950"/>
            </a:xfrm>
            <a:custGeom>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Shape 500"/>
          <p:cNvSpPr txBox="1"/>
          <p:nvPr>
            <p:ph idx="4294967295" type="subTitle"/>
          </p:nvPr>
        </p:nvSpPr>
        <p:spPr>
          <a:xfrm>
            <a:off x="2371500" y="2093775"/>
            <a:ext cx="5021400" cy="784800"/>
          </a:xfrm>
          <a:prstGeom prst="rect">
            <a:avLst/>
          </a:prstGeom>
        </p:spPr>
        <p:txBody>
          <a:bodyPr anchorCtr="0" anchor="t" bIns="91425" lIns="91425" rIns="91425" wrap="square" tIns="91425">
            <a:noAutofit/>
          </a:bodyPr>
          <a:lstStyle/>
          <a:p>
            <a:pPr indent="0" lvl="0" marL="0" rtl="0">
              <a:spcBef>
                <a:spcPts val="0"/>
              </a:spcBef>
              <a:buNone/>
            </a:pPr>
            <a:r>
              <a:rPr b="1" i="1" lang="en" sz="3600">
                <a:latin typeface="Lora"/>
                <a:ea typeface="Lora"/>
                <a:cs typeface="Lora"/>
                <a:sym typeface="Lora"/>
              </a:rPr>
              <a:t>Any </a:t>
            </a:r>
            <a:r>
              <a:rPr b="1" i="1" lang="en" sz="3600">
                <a:highlight>
                  <a:srgbClr val="FFCD00"/>
                </a:highlight>
                <a:latin typeface="Lora"/>
                <a:ea typeface="Lora"/>
                <a:cs typeface="Lora"/>
                <a:sym typeface="Lora"/>
              </a:rPr>
              <a:t>questions</a:t>
            </a:r>
            <a:r>
              <a:rPr b="1" i="1" lang="en" sz="3600">
                <a:latin typeface="Lora"/>
                <a:ea typeface="Lora"/>
                <a:cs typeface="Lora"/>
                <a:sym typeface="Lora"/>
              </a:rPr>
              <a:t> ?</a:t>
            </a:r>
          </a:p>
        </p:txBody>
      </p:sp>
      <p:cxnSp>
        <p:nvCxnSpPr>
          <p:cNvPr id="501" name="Shape 501"/>
          <p:cNvCxnSpPr/>
          <p:nvPr/>
        </p:nvCxnSpPr>
        <p:spPr>
          <a:xfrm>
            <a:off x="6450" y="1428750"/>
            <a:ext cx="2397300" cy="0"/>
          </a:xfrm>
          <a:prstGeom prst="straightConnector1">
            <a:avLst/>
          </a:prstGeom>
          <a:noFill/>
          <a:ln cap="flat" cmpd="sng" w="9525">
            <a:solidFill>
              <a:srgbClr val="CCCCCC"/>
            </a:solidFill>
            <a:prstDash val="solid"/>
            <a:round/>
            <a:headEnd len="lg" w="lg" type="none"/>
            <a:tailEnd len="lg" w="lg" type="none"/>
          </a:ln>
        </p:spPr>
      </p:cxnSp>
      <p:sp>
        <p:nvSpPr>
          <p:cNvPr id="502" name="Shape 502"/>
          <p:cNvSpPr txBox="1"/>
          <p:nvPr>
            <p:ph idx="4294967295" type="ctrTitle"/>
          </p:nvPr>
        </p:nvSpPr>
        <p:spPr>
          <a:xfrm>
            <a:off x="2371625" y="816550"/>
            <a:ext cx="4908000" cy="1159800"/>
          </a:xfrm>
          <a:prstGeom prst="rect">
            <a:avLst/>
          </a:prstGeom>
        </p:spPr>
        <p:txBody>
          <a:bodyPr anchorCtr="0" anchor="ctr" bIns="91425" lIns="91425" rIns="91425" wrap="square" tIns="91425">
            <a:noAutofit/>
          </a:bodyPr>
          <a:lstStyle/>
          <a:p>
            <a:pPr indent="0" lvl="0" marL="0" rtl="0">
              <a:spcBef>
                <a:spcPts val="0"/>
              </a:spcBef>
              <a:buNone/>
            </a:pPr>
            <a:r>
              <a:rPr lang="en" sz="6000"/>
              <a:t>Thanks!</a:t>
            </a:r>
          </a:p>
        </p:txBody>
      </p:sp>
      <p:cxnSp>
        <p:nvCxnSpPr>
          <p:cNvPr id="503" name="Shape 503"/>
          <p:cNvCxnSpPr/>
          <p:nvPr/>
        </p:nvCxnSpPr>
        <p:spPr>
          <a:xfrm>
            <a:off x="5589800" y="1428750"/>
            <a:ext cx="3554100" cy="0"/>
          </a:xfrm>
          <a:prstGeom prst="straightConnector1">
            <a:avLst/>
          </a:prstGeom>
          <a:noFill/>
          <a:ln cap="flat" cmpd="sng" w="9525">
            <a:solidFill>
              <a:srgbClr val="CCCCCC"/>
            </a:solidFill>
            <a:prstDash val="solid"/>
            <a:round/>
            <a:headEnd len="lg" w="lg" type="none"/>
            <a:tailEnd len="lg" w="lg" type="none"/>
          </a:ln>
        </p:spPr>
      </p:cxnSp>
      <p:sp>
        <p:nvSpPr>
          <p:cNvPr id="504" name="Shape 504"/>
          <p:cNvSpPr/>
          <p:nvPr/>
        </p:nvSpPr>
        <p:spPr>
          <a:xfrm>
            <a:off x="831925" y="859175"/>
            <a:ext cx="1139100" cy="1139100"/>
          </a:xfrm>
          <a:prstGeom prst="ellipse">
            <a:avLst/>
          </a:prstGeom>
          <a:solidFill>
            <a:srgbClr val="FFCD00"/>
          </a:solidFill>
          <a:ln>
            <a:noFill/>
          </a:ln>
        </p:spPr>
        <p:txBody>
          <a:bodyPr anchorCtr="0" anchor="ctr" bIns="91425" lIns="91425" rIns="91425" wrap="square" tIns="91425">
            <a:noAutofit/>
          </a:bodyPr>
          <a:lstStyle/>
          <a:p>
            <a:pPr indent="0" lvl="0" marL="0">
              <a:spcBef>
                <a:spcPts val="0"/>
              </a:spcBef>
              <a:buNone/>
            </a:pPr>
            <a:r>
              <a:t/>
            </a:r>
            <a:endParaRPr/>
          </a:p>
        </p:txBody>
      </p:sp>
      <p:grpSp>
        <p:nvGrpSpPr>
          <p:cNvPr id="505" name="Shape 505"/>
          <p:cNvGrpSpPr/>
          <p:nvPr/>
        </p:nvGrpSpPr>
        <p:grpSpPr>
          <a:xfrm>
            <a:off x="1148888" y="1190759"/>
            <a:ext cx="505722" cy="475767"/>
            <a:chOff x="5972700" y="2330200"/>
            <a:chExt cx="411625" cy="387275"/>
          </a:xfrm>
        </p:grpSpPr>
        <p:sp>
          <p:nvSpPr>
            <p:cNvPr id="506" name="Shape 506"/>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507" name="Shape 507"/>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ctrTitle"/>
          </p:nvPr>
        </p:nvSpPr>
        <p:spPr>
          <a:xfrm>
            <a:off x="2022225" y="1693525"/>
            <a:ext cx="4017600" cy="1159800"/>
          </a:xfrm>
          <a:prstGeom prst="rect">
            <a:avLst/>
          </a:prstGeom>
        </p:spPr>
        <p:txBody>
          <a:bodyPr anchorCtr="0" anchor="b" bIns="91425" lIns="91425" rIns="91425" wrap="square" tIns="91425">
            <a:noAutofit/>
          </a:bodyPr>
          <a:lstStyle/>
          <a:p>
            <a:pPr indent="0" lvl="0" marL="0" rtl="0">
              <a:spcBef>
                <a:spcPts val="0"/>
              </a:spcBef>
              <a:buNone/>
            </a:pPr>
            <a:r>
              <a:rPr lang="en"/>
              <a:t>Correlation Analysis</a:t>
            </a:r>
          </a:p>
        </p:txBody>
      </p:sp>
      <p:sp>
        <p:nvSpPr>
          <p:cNvPr id="162" name="Shape 162"/>
          <p:cNvSpPr txBox="1"/>
          <p:nvPr>
            <p:ph idx="1" type="subTitle"/>
          </p:nvPr>
        </p:nvSpPr>
        <p:spPr>
          <a:xfrm>
            <a:off x="2022300" y="2815923"/>
            <a:ext cx="5591400" cy="784800"/>
          </a:xfrm>
          <a:prstGeom prst="rect">
            <a:avLst/>
          </a:prstGeom>
        </p:spPr>
        <p:txBody>
          <a:bodyPr anchorCtr="0" anchor="t" bIns="91425" lIns="91425" rIns="91425" wrap="square" tIns="91425">
            <a:noAutofit/>
          </a:bodyPr>
          <a:lstStyle/>
          <a:p>
            <a:pPr indent="0" lvl="0" marL="0" rtl="0">
              <a:spcBef>
                <a:spcPts val="0"/>
              </a:spcBef>
              <a:buNone/>
            </a:pPr>
            <a:r>
              <a:rPr lang="en"/>
              <a:t>For feature selection</a:t>
            </a:r>
          </a:p>
        </p:txBody>
      </p:sp>
      <p:grpSp>
        <p:nvGrpSpPr>
          <p:cNvPr id="163" name="Shape 163"/>
          <p:cNvGrpSpPr/>
          <p:nvPr/>
        </p:nvGrpSpPr>
        <p:grpSpPr>
          <a:xfrm>
            <a:off x="1238931" y="2430498"/>
            <a:ext cx="327193" cy="309975"/>
            <a:chOff x="2583100" y="2973775"/>
            <a:chExt cx="461550" cy="437200"/>
          </a:xfrm>
        </p:grpSpPr>
        <p:sp>
          <p:nvSpPr>
            <p:cNvPr id="164" name="Shape 164"/>
            <p:cNvSpPr/>
            <p:nvPr/>
          </p:nvSpPr>
          <p:spPr>
            <a:xfrm>
              <a:off x="2701225" y="3315975"/>
              <a:ext cx="225300" cy="95000"/>
            </a:xfrm>
            <a:custGeom>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65" name="Shape 165"/>
            <p:cNvSpPr/>
            <p:nvPr/>
          </p:nvSpPr>
          <p:spPr>
            <a:xfrm>
              <a:off x="2583100" y="2973775"/>
              <a:ext cx="461550" cy="336125"/>
            </a:xfrm>
            <a:custGeom>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9525">
              <a:solidFill>
                <a:srgbClr val="00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0" lvl="0" marL="0" rtl="0">
              <a:spcBef>
                <a:spcPts val="0"/>
              </a:spcBef>
              <a:buNone/>
            </a:pPr>
            <a:fld id="{00000000-1234-1234-1234-123412341234}" type="slidenum">
              <a:rPr lang="en"/>
              <a:t>‹#›</a:t>
            </a:fld>
          </a:p>
        </p:txBody>
      </p:sp>
      <p:pic>
        <p:nvPicPr>
          <p:cNvPr id="172" name="Shape 172"/>
          <p:cNvPicPr preferRelativeResize="0"/>
          <p:nvPr/>
        </p:nvPicPr>
        <p:blipFill>
          <a:blip r:embed="rId3">
            <a:alphaModFix/>
          </a:blip>
          <a:stretch>
            <a:fillRect/>
          </a:stretch>
        </p:blipFill>
        <p:spPr>
          <a:xfrm>
            <a:off x="1859402" y="0"/>
            <a:ext cx="5057097" cy="5143500"/>
          </a:xfrm>
          <a:prstGeom prst="rect">
            <a:avLst/>
          </a:prstGeom>
          <a:noFill/>
          <a:ln>
            <a:noFill/>
          </a:ln>
        </p:spPr>
      </p:pic>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179" name="Shape 179"/>
          <p:cNvPicPr preferRelativeResize="0"/>
          <p:nvPr/>
        </p:nvPicPr>
        <p:blipFill>
          <a:blip r:embed="rId3">
            <a:alphaModFix/>
          </a:blip>
          <a:stretch>
            <a:fillRect/>
          </a:stretch>
        </p:blipFill>
        <p:spPr>
          <a:xfrm>
            <a:off x="1862827" y="0"/>
            <a:ext cx="5057097" cy="5143500"/>
          </a:xfrm>
          <a:prstGeom prst="rect">
            <a:avLst/>
          </a:prstGeom>
          <a:noFill/>
          <a:ln>
            <a:noFill/>
          </a:ln>
        </p:spPr>
      </p:pic>
      <p:sp>
        <p:nvSpPr>
          <p:cNvPr id="180" name="Shape 180"/>
          <p:cNvSpPr/>
          <p:nvPr/>
        </p:nvSpPr>
        <p:spPr>
          <a:xfrm>
            <a:off x="3493650" y="763556"/>
            <a:ext cx="1040100" cy="543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81" name="Shape 181"/>
          <p:cNvSpPr txBox="1"/>
          <p:nvPr/>
        </p:nvSpPr>
        <p:spPr>
          <a:xfrm>
            <a:off x="331850" y="994181"/>
            <a:ext cx="18336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800">
                <a:latin typeface="Lora"/>
                <a:ea typeface="Lora"/>
                <a:cs typeface="Lora"/>
                <a:sym typeface="Lora"/>
              </a:rPr>
              <a:t>GDP</a:t>
            </a:r>
          </a:p>
          <a:p>
            <a:pPr indent="0" lvl="0" marL="0" rtl="0">
              <a:spcBef>
                <a:spcPts val="0"/>
              </a:spcBef>
              <a:buNone/>
            </a:pPr>
            <a:r>
              <a:t/>
            </a:r>
            <a:endParaRPr sz="1800">
              <a:latin typeface="Lora"/>
              <a:ea typeface="Lora"/>
              <a:cs typeface="Lora"/>
              <a:sym typeface="Lora"/>
            </a:endParaRPr>
          </a:p>
          <a:p>
            <a:pPr indent="0" lvl="0" marL="0" rtl="0">
              <a:spcBef>
                <a:spcPts val="0"/>
              </a:spcBef>
              <a:buNone/>
            </a:pPr>
            <a:r>
              <a:rPr lang="en" sz="1800">
                <a:latin typeface="Lora"/>
                <a:ea typeface="Lora"/>
                <a:cs typeface="Lora"/>
                <a:sym typeface="Lora"/>
              </a:rPr>
              <a:t>Renewables Consumption</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1800">
                <a:latin typeface="Lora"/>
                <a:ea typeface="Lora"/>
                <a:cs typeface="Lora"/>
                <a:sym typeface="Lora"/>
              </a:rPr>
              <a:t>...and Average Retail Electricity Price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188" name="Shape 188"/>
          <p:cNvPicPr preferRelativeResize="0"/>
          <p:nvPr/>
        </p:nvPicPr>
        <p:blipFill>
          <a:blip r:embed="rId3">
            <a:alphaModFix/>
          </a:blip>
          <a:stretch>
            <a:fillRect/>
          </a:stretch>
        </p:blipFill>
        <p:spPr>
          <a:xfrm>
            <a:off x="1864702" y="0"/>
            <a:ext cx="5057097" cy="5143500"/>
          </a:xfrm>
          <a:prstGeom prst="rect">
            <a:avLst/>
          </a:prstGeom>
          <a:noFill/>
          <a:ln>
            <a:noFill/>
          </a:ln>
        </p:spPr>
      </p:pic>
      <p:sp>
        <p:nvSpPr>
          <p:cNvPr id="189" name="Shape 189"/>
          <p:cNvSpPr/>
          <p:nvPr/>
        </p:nvSpPr>
        <p:spPr>
          <a:xfrm>
            <a:off x="3481675" y="1166825"/>
            <a:ext cx="1112100" cy="11847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90" name="Shape 190"/>
          <p:cNvSpPr txBox="1"/>
          <p:nvPr/>
        </p:nvSpPr>
        <p:spPr>
          <a:xfrm>
            <a:off x="510525" y="911550"/>
            <a:ext cx="23229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Renewables Production</a:t>
            </a:r>
          </a:p>
          <a:p>
            <a:pPr indent="-355600" lvl="0" marL="457200" rtl="0">
              <a:spcBef>
                <a:spcPts val="0"/>
              </a:spcBef>
              <a:spcAft>
                <a:spcPts val="0"/>
              </a:spcAft>
              <a:buSzPts val="2000"/>
              <a:buFont typeface="Lora"/>
              <a:buChar char="●"/>
            </a:pPr>
            <a:r>
              <a:rPr lang="en" sz="2000">
                <a:latin typeface="Lora"/>
                <a:ea typeface="Lora"/>
                <a:cs typeface="Lora"/>
                <a:sym typeface="Lora"/>
              </a:rPr>
              <a:t>Bio</a:t>
            </a:r>
          </a:p>
          <a:p>
            <a:pPr indent="-355600" lvl="0" marL="457200" rtl="0">
              <a:spcBef>
                <a:spcPts val="0"/>
              </a:spcBef>
              <a:spcAft>
                <a:spcPts val="0"/>
              </a:spcAft>
              <a:buSzPts val="2000"/>
              <a:buFont typeface="Lora"/>
              <a:buChar char="●"/>
            </a:pPr>
            <a:r>
              <a:rPr lang="en" sz="2000">
                <a:latin typeface="Lora"/>
                <a:ea typeface="Lora"/>
                <a:cs typeface="Lora"/>
                <a:sym typeface="Lora"/>
              </a:rPr>
              <a:t>Geo</a:t>
            </a:r>
          </a:p>
          <a:p>
            <a:pPr indent="-355600" lvl="0" marL="457200" rtl="0">
              <a:spcBef>
                <a:spcPts val="0"/>
              </a:spcBef>
              <a:spcAft>
                <a:spcPts val="0"/>
              </a:spcAft>
              <a:buSzPts val="2000"/>
              <a:buFont typeface="Lora"/>
              <a:buChar char="●"/>
            </a:pPr>
            <a:r>
              <a:rPr lang="en" sz="2000">
                <a:latin typeface="Lora"/>
                <a:ea typeface="Lora"/>
                <a:cs typeface="Lora"/>
                <a:sym typeface="Lora"/>
              </a:rPr>
              <a:t>Solar</a:t>
            </a:r>
          </a:p>
          <a:p>
            <a:pPr indent="-355600" lvl="0" marL="457200" rtl="0">
              <a:spcBef>
                <a:spcPts val="0"/>
              </a:spcBef>
              <a:spcAft>
                <a:spcPts val="0"/>
              </a:spcAft>
              <a:buSzPts val="2000"/>
              <a:buFont typeface="Lora"/>
              <a:buChar char="●"/>
            </a:pPr>
            <a:r>
              <a:rPr lang="en" sz="2000">
                <a:latin typeface="Lora"/>
                <a:ea typeface="Lora"/>
                <a:cs typeface="Lora"/>
                <a:sym typeface="Lora"/>
              </a:rPr>
              <a:t>Wind</a:t>
            </a:r>
          </a:p>
          <a:p>
            <a:pPr indent="-355600" lvl="0" marL="457200" rtl="0">
              <a:spcBef>
                <a:spcPts val="0"/>
              </a:spcBef>
              <a:spcAft>
                <a:spcPts val="0"/>
              </a:spcAft>
              <a:buSzPts val="2000"/>
              <a:buFont typeface="Lora"/>
              <a:buChar char="●"/>
            </a:pPr>
            <a:r>
              <a:rPr lang="en" sz="2000">
                <a:latin typeface="Lora"/>
                <a:ea typeface="Lora"/>
                <a:cs typeface="Lora"/>
                <a:sym typeface="Lora"/>
              </a:rPr>
              <a:t>Hydro</a:t>
            </a:r>
          </a:p>
          <a:p>
            <a:pPr indent="-355600" lvl="0" marL="457200" rtl="0">
              <a:spcBef>
                <a:spcPts val="0"/>
              </a:spcBef>
              <a:spcAft>
                <a:spcPts val="0"/>
              </a:spcAft>
              <a:buSzPts val="2000"/>
              <a:buFont typeface="Lora"/>
              <a:buChar char="●"/>
            </a:pPr>
            <a:r>
              <a:rPr lang="en" sz="2000">
                <a:latin typeface="Lora"/>
                <a:ea typeface="Lora"/>
                <a:cs typeface="Lora"/>
                <a:sym typeface="Lora"/>
              </a:rPr>
              <a:t>Waste</a:t>
            </a:r>
          </a:p>
          <a:p>
            <a:pPr indent="-355600" lvl="0" marL="457200" rtl="0">
              <a:spcBef>
                <a:spcPts val="0"/>
              </a:spcBef>
              <a:buSzPts val="2000"/>
              <a:buFont typeface="Lora"/>
              <a:buChar char="●"/>
            </a:pPr>
            <a:r>
              <a:rPr lang="en" sz="2000">
                <a:latin typeface="Lora"/>
                <a:ea typeface="Lora"/>
                <a:cs typeface="Lora"/>
                <a:sym typeface="Lora"/>
              </a:rPr>
              <a:t>Total Renewables</a:t>
            </a:r>
          </a:p>
          <a:p>
            <a:pPr indent="0" lvl="0" marL="0" rtl="0">
              <a:spcBef>
                <a:spcPts val="0"/>
              </a:spcBef>
              <a:buNone/>
            </a:pPr>
            <a:r>
              <a:t/>
            </a:r>
            <a:endParaRPr sz="2000">
              <a:latin typeface="Lora"/>
              <a:ea typeface="Lora"/>
              <a:cs typeface="Lora"/>
              <a:sym typeface="L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197" name="Shape 197"/>
          <p:cNvPicPr preferRelativeResize="0"/>
          <p:nvPr/>
        </p:nvPicPr>
        <p:blipFill>
          <a:blip r:embed="rId3">
            <a:alphaModFix/>
          </a:blip>
          <a:stretch>
            <a:fillRect/>
          </a:stretch>
        </p:blipFill>
        <p:spPr>
          <a:xfrm>
            <a:off x="1857136" y="0"/>
            <a:ext cx="5057097" cy="5143500"/>
          </a:xfrm>
          <a:prstGeom prst="rect">
            <a:avLst/>
          </a:prstGeom>
          <a:noFill/>
          <a:ln>
            <a:noFill/>
          </a:ln>
        </p:spPr>
      </p:pic>
      <p:sp>
        <p:nvSpPr>
          <p:cNvPr id="198" name="Shape 198"/>
          <p:cNvSpPr/>
          <p:nvPr/>
        </p:nvSpPr>
        <p:spPr>
          <a:xfrm>
            <a:off x="4212375" y="2013250"/>
            <a:ext cx="641100" cy="6330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199" name="Shape 199"/>
          <p:cNvSpPr txBox="1"/>
          <p:nvPr/>
        </p:nvSpPr>
        <p:spPr>
          <a:xfrm>
            <a:off x="382900" y="994175"/>
            <a:ext cx="22719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Natural Gas Price</a:t>
            </a:r>
          </a:p>
          <a:p>
            <a:pPr indent="0" lvl="0" marL="0" rtl="0">
              <a:spcBef>
                <a:spcPts val="0"/>
              </a:spcBef>
              <a:buNone/>
            </a:pPr>
            <a:r>
              <a:t/>
            </a:r>
            <a:endParaRPr sz="2000">
              <a:latin typeface="Lora"/>
              <a:ea typeface="Lora"/>
              <a:cs typeface="Lora"/>
              <a:sym typeface="Lora"/>
            </a:endParaRPr>
          </a:p>
          <a:p>
            <a:pPr indent="0" lvl="0" marL="0" rtl="0">
              <a:spcBef>
                <a:spcPts val="0"/>
              </a:spcBef>
              <a:buNone/>
            </a:pPr>
            <a:r>
              <a:rPr lang="en" sz="2000">
                <a:latin typeface="Lora"/>
                <a:ea typeface="Lora"/>
                <a:cs typeface="Lora"/>
                <a:sym typeface="Lora"/>
              </a:rPr>
              <a:t>Electricity Price</a:t>
            </a:r>
          </a:p>
          <a:p>
            <a:pPr indent="0" lvl="0" marL="0" rtl="0">
              <a:spcBef>
                <a:spcPts val="0"/>
              </a:spcBef>
              <a:buNone/>
            </a:pPr>
            <a:r>
              <a:rPr lang="en" sz="2000">
                <a:latin typeface="Lora"/>
                <a:ea typeface="Lora"/>
                <a:cs typeface="Lora"/>
                <a:sym typeface="Lora"/>
              </a:rPr>
              <a:t>Different Sectors</a:t>
            </a:r>
          </a:p>
          <a:p>
            <a:pPr indent="-355600" lvl="0" marL="457200" rtl="0">
              <a:spcBef>
                <a:spcPts val="0"/>
              </a:spcBef>
              <a:spcAft>
                <a:spcPts val="0"/>
              </a:spcAft>
              <a:buSzPts val="2000"/>
              <a:buFont typeface="Lora"/>
              <a:buChar char="●"/>
            </a:pPr>
            <a:r>
              <a:rPr lang="en" sz="2000">
                <a:latin typeface="Lora"/>
                <a:ea typeface="Lora"/>
                <a:cs typeface="Lora"/>
                <a:sym typeface="Lora"/>
              </a:rPr>
              <a:t>Residential</a:t>
            </a:r>
          </a:p>
          <a:p>
            <a:pPr indent="-355600" lvl="0" marL="457200" rtl="0">
              <a:spcBef>
                <a:spcPts val="0"/>
              </a:spcBef>
              <a:spcAft>
                <a:spcPts val="0"/>
              </a:spcAft>
              <a:buSzPts val="2000"/>
              <a:buFont typeface="Lora"/>
              <a:buChar char="●"/>
            </a:pPr>
            <a:r>
              <a:rPr lang="en" sz="2000">
                <a:latin typeface="Lora"/>
                <a:ea typeface="Lora"/>
                <a:cs typeface="Lora"/>
                <a:sym typeface="Lora"/>
              </a:rPr>
              <a:t>Commercial </a:t>
            </a:r>
          </a:p>
          <a:p>
            <a:pPr indent="-355600" lvl="0" marL="457200" rtl="0">
              <a:spcBef>
                <a:spcPts val="0"/>
              </a:spcBef>
              <a:buSzPts val="2000"/>
              <a:buFont typeface="Lora"/>
              <a:buChar char="●"/>
            </a:pPr>
            <a:r>
              <a:rPr lang="en" sz="2000">
                <a:latin typeface="Lora"/>
                <a:ea typeface="Lora"/>
                <a:cs typeface="Lora"/>
                <a:sym typeface="Lora"/>
              </a:rPr>
              <a:t>Inudstrial</a:t>
            </a:r>
          </a:p>
          <a:p>
            <a:pPr indent="0" lvl="0" marL="0" rtl="0">
              <a:spcBef>
                <a:spcPts val="0"/>
              </a:spcBef>
              <a:buNone/>
            </a:pPr>
            <a:r>
              <a:t/>
            </a:r>
            <a:endParaRPr sz="2000">
              <a:latin typeface="Lora"/>
              <a:ea typeface="Lora"/>
              <a:cs typeface="Lora"/>
              <a:sym typeface="Lora"/>
            </a:endParaRPr>
          </a:p>
          <a:p>
            <a:pPr indent="0" lvl="0" marL="0" rtl="0">
              <a:spcBef>
                <a:spcPts val="0"/>
              </a:spcBef>
              <a:buNone/>
            </a:pPr>
            <a:r>
              <a:t/>
            </a:r>
            <a:endParaRPr sz="2000">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idx="12" type="sldNum"/>
          </p:nvPr>
        </p:nvSpPr>
        <p:spPr>
          <a:xfrm>
            <a:off x="6457950" y="4767263"/>
            <a:ext cx="2057400" cy="273900"/>
          </a:xfrm>
          <a:prstGeom prst="rect">
            <a:avLst/>
          </a:prstGeom>
        </p:spPr>
        <p:txBody>
          <a:bodyPr anchorCtr="0" anchor="ctr" bIns="45700" lIns="91425" rIns="91425" wrap="square" tIns="45700">
            <a:noAutofit/>
          </a:bodyPr>
          <a:lstStyle/>
          <a:p>
            <a:pPr indent="-69850" lvl="0" marL="0" rtl="0">
              <a:spcBef>
                <a:spcPts val="0"/>
              </a:spcBef>
              <a:buClr>
                <a:srgbClr val="000000"/>
              </a:buClr>
              <a:buSzPts val="1100"/>
              <a:buFont typeface="Arial"/>
              <a:buNone/>
            </a:pPr>
            <a:fld id="{00000000-1234-1234-1234-123412341234}" type="slidenum">
              <a:rPr lang="en"/>
              <a:t>‹#›</a:t>
            </a:fld>
          </a:p>
        </p:txBody>
      </p:sp>
      <p:pic>
        <p:nvPicPr>
          <p:cNvPr id="206" name="Shape 206"/>
          <p:cNvPicPr preferRelativeResize="0"/>
          <p:nvPr/>
        </p:nvPicPr>
        <p:blipFill>
          <a:blip r:embed="rId3">
            <a:alphaModFix/>
          </a:blip>
          <a:stretch>
            <a:fillRect/>
          </a:stretch>
        </p:blipFill>
        <p:spPr>
          <a:xfrm>
            <a:off x="1841077" y="7825"/>
            <a:ext cx="5057097" cy="5143500"/>
          </a:xfrm>
          <a:prstGeom prst="rect">
            <a:avLst/>
          </a:prstGeom>
          <a:noFill/>
          <a:ln>
            <a:noFill/>
          </a:ln>
        </p:spPr>
      </p:pic>
      <p:sp>
        <p:nvSpPr>
          <p:cNvPr id="207" name="Shape 207"/>
          <p:cNvSpPr/>
          <p:nvPr/>
        </p:nvSpPr>
        <p:spPr>
          <a:xfrm>
            <a:off x="4550550" y="2350075"/>
            <a:ext cx="954000" cy="9228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08" name="Shape 208"/>
          <p:cNvSpPr txBox="1"/>
          <p:nvPr/>
        </p:nvSpPr>
        <p:spPr>
          <a:xfrm>
            <a:off x="357375" y="994175"/>
            <a:ext cx="2322900" cy="922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2000">
                <a:latin typeface="Lora"/>
                <a:ea typeface="Lora"/>
                <a:cs typeface="Lora"/>
                <a:sym typeface="Lora"/>
              </a:rPr>
              <a:t>Net Generation</a:t>
            </a:r>
          </a:p>
          <a:p>
            <a:pPr indent="0" lvl="0" marL="0" rtl="0">
              <a:spcBef>
                <a:spcPts val="0"/>
              </a:spcBef>
              <a:buNone/>
            </a:pPr>
            <a:r>
              <a:rPr lang="en" sz="2000">
                <a:latin typeface="Lora"/>
                <a:ea typeface="Lora"/>
                <a:cs typeface="Lora"/>
                <a:sym typeface="Lora"/>
              </a:rPr>
              <a:t>Exports/Imports</a:t>
            </a:r>
          </a:p>
          <a:p>
            <a:pPr indent="0" lvl="0" marL="0" rtl="0">
              <a:spcBef>
                <a:spcPts val="0"/>
              </a:spcBef>
              <a:buNone/>
            </a:pPr>
            <a:r>
              <a:rPr lang="en" sz="2000">
                <a:latin typeface="Lora"/>
                <a:ea typeface="Lora"/>
                <a:cs typeface="Lora"/>
                <a:sym typeface="Lora"/>
              </a:rPr>
              <a:t>in different sectors</a:t>
            </a:r>
          </a:p>
          <a:p>
            <a:pPr indent="0" lvl="0" marL="0" rtl="0">
              <a:spcBef>
                <a:spcPts val="0"/>
              </a:spcBef>
              <a:buNone/>
            </a:pPr>
            <a:r>
              <a:t/>
            </a:r>
            <a:endParaRPr sz="2000">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